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555" r:id="rId2"/>
    <p:sldId id="557" r:id="rId3"/>
    <p:sldId id="558" r:id="rId4"/>
    <p:sldId id="560" r:id="rId5"/>
    <p:sldId id="561" r:id="rId6"/>
    <p:sldId id="569" r:id="rId7"/>
    <p:sldId id="571" r:id="rId8"/>
    <p:sldId id="572" r:id="rId9"/>
    <p:sldId id="575" r:id="rId10"/>
    <p:sldId id="580" r:id="rId11"/>
    <p:sldId id="582" r:id="rId12"/>
    <p:sldId id="584" r:id="rId13"/>
    <p:sldId id="585" r:id="rId14"/>
    <p:sldId id="593" r:id="rId15"/>
    <p:sldId id="594" r:id="rId16"/>
    <p:sldId id="595" r:id="rId17"/>
    <p:sldId id="841" r:id="rId18"/>
    <p:sldId id="842" r:id="rId19"/>
    <p:sldId id="843" r:id="rId20"/>
    <p:sldId id="844" r:id="rId21"/>
    <p:sldId id="866" r:id="rId22"/>
    <p:sldId id="867" r:id="rId23"/>
    <p:sldId id="868" r:id="rId24"/>
    <p:sldId id="869" r:id="rId25"/>
    <p:sldId id="870" r:id="rId26"/>
    <p:sldId id="845" r:id="rId27"/>
    <p:sldId id="847" r:id="rId28"/>
    <p:sldId id="846" r:id="rId29"/>
    <p:sldId id="393" r:id="rId3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0000"/>
    <a:srgbClr val="FFFF99"/>
    <a:srgbClr val="8FB4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3" autoAdjust="0"/>
    <p:restoredTop sz="96263" autoAdjust="0"/>
  </p:normalViewPr>
  <p:slideViewPr>
    <p:cSldViewPr>
      <p:cViewPr varScale="1">
        <p:scale>
          <a:sx n="69" d="100"/>
          <a:sy n="69" d="100"/>
        </p:scale>
        <p:origin x="1302" y="66"/>
      </p:cViewPr>
      <p:guideLst>
        <p:guide orient="horz" pos="2160"/>
        <p:guide pos="2880"/>
      </p:guideLst>
    </p:cSldViewPr>
  </p:slideViewPr>
  <p:outlineViewPr>
    <p:cViewPr>
      <p:scale>
        <a:sx n="33" d="100"/>
        <a:sy n="33" d="100"/>
      </p:scale>
      <p:origin x="0" y="1119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76"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20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2"/>
            <a:ext cx="3042592" cy="465616"/>
          </a:xfrm>
          <a:prstGeom prst="rect">
            <a:avLst/>
          </a:prstGeom>
          <a:noFill/>
          <a:ln w="9525">
            <a:noFill/>
            <a:miter lim="800000"/>
            <a:headEnd/>
            <a:tailEnd/>
          </a:ln>
          <a:effectLst/>
        </p:spPr>
        <p:txBody>
          <a:bodyPr vert="horz" wrap="square" lIns="93258" tIns="46629" rIns="93258" bIns="46629" numCol="1" anchor="t" anchorCtr="0" compatLnSpc="1">
            <a:prstTxWarp prst="textNoShape">
              <a:avLst/>
            </a:prstTxWarp>
          </a:bodyPr>
          <a:lstStyle>
            <a:lvl1pPr defTabSz="931944">
              <a:defRPr sz="1200">
                <a:latin typeface="Times New Roman" pitchFamily="18" charset="0"/>
              </a:defRPr>
            </a:lvl1pPr>
          </a:lstStyle>
          <a:p>
            <a:pPr>
              <a:defRPr/>
            </a:pPr>
            <a:r>
              <a:rPr lang="en-US" smtClean="0"/>
              <a:t>FOR INFORMATIONAL PURPOSES ONLY</a:t>
            </a:r>
            <a:endParaRPr lang="en-US" dirty="0"/>
          </a:p>
        </p:txBody>
      </p:sp>
      <p:sp>
        <p:nvSpPr>
          <p:cNvPr id="6147" name="Rectangle 3"/>
          <p:cNvSpPr>
            <a:spLocks noGrp="1" noChangeArrowheads="1"/>
          </p:cNvSpPr>
          <p:nvPr>
            <p:ph type="dt" sz="quarter" idx="1"/>
          </p:nvPr>
        </p:nvSpPr>
        <p:spPr bwMode="auto">
          <a:xfrm>
            <a:off x="3980509" y="2"/>
            <a:ext cx="3042592" cy="465616"/>
          </a:xfrm>
          <a:prstGeom prst="rect">
            <a:avLst/>
          </a:prstGeom>
          <a:noFill/>
          <a:ln w="9525">
            <a:noFill/>
            <a:miter lim="800000"/>
            <a:headEnd/>
            <a:tailEnd/>
          </a:ln>
          <a:effectLst/>
        </p:spPr>
        <p:txBody>
          <a:bodyPr vert="horz" wrap="square" lIns="93258" tIns="46629" rIns="93258" bIns="46629" numCol="1" anchor="t" anchorCtr="0" compatLnSpc="1">
            <a:prstTxWarp prst="textNoShape">
              <a:avLst/>
            </a:prstTxWarp>
          </a:bodyPr>
          <a:lstStyle>
            <a:lvl1pPr algn="r" defTabSz="931944">
              <a:defRPr sz="1200">
                <a:latin typeface="Times New Roman" pitchFamily="18" charset="0"/>
              </a:defRPr>
            </a:lvl1pPr>
          </a:lstStyle>
          <a:p>
            <a:pPr>
              <a:defRPr/>
            </a:pPr>
            <a:endParaRPr lang="en-US" dirty="0"/>
          </a:p>
        </p:txBody>
      </p:sp>
      <p:sp>
        <p:nvSpPr>
          <p:cNvPr id="6148" name="Rectangle 4"/>
          <p:cNvSpPr>
            <a:spLocks noGrp="1" noChangeArrowheads="1"/>
          </p:cNvSpPr>
          <p:nvPr>
            <p:ph type="ftr" sz="quarter" idx="2"/>
          </p:nvPr>
        </p:nvSpPr>
        <p:spPr bwMode="auto">
          <a:xfrm>
            <a:off x="0" y="8843486"/>
            <a:ext cx="3042592" cy="465616"/>
          </a:xfrm>
          <a:prstGeom prst="rect">
            <a:avLst/>
          </a:prstGeom>
          <a:noFill/>
          <a:ln w="9525">
            <a:noFill/>
            <a:miter lim="800000"/>
            <a:headEnd/>
            <a:tailEnd/>
          </a:ln>
          <a:effectLst/>
        </p:spPr>
        <p:txBody>
          <a:bodyPr vert="horz" wrap="square" lIns="93258" tIns="46629" rIns="93258" bIns="46629" numCol="1" anchor="b" anchorCtr="0" compatLnSpc="1">
            <a:prstTxWarp prst="textNoShape">
              <a:avLst/>
            </a:prstTxWarp>
          </a:bodyPr>
          <a:lstStyle>
            <a:lvl1pPr defTabSz="931944">
              <a:defRPr sz="1200">
                <a:latin typeface="Times New Roman" pitchFamily="18" charset="0"/>
              </a:defRPr>
            </a:lvl1pPr>
          </a:lstStyle>
          <a:p>
            <a:pPr>
              <a:defRPr/>
            </a:pPr>
            <a:endParaRPr lang="en-US" dirty="0"/>
          </a:p>
        </p:txBody>
      </p:sp>
      <p:sp>
        <p:nvSpPr>
          <p:cNvPr id="6149" name="Rectangle 5"/>
          <p:cNvSpPr>
            <a:spLocks noGrp="1" noChangeArrowheads="1"/>
          </p:cNvSpPr>
          <p:nvPr>
            <p:ph type="sldNum" sz="quarter" idx="3"/>
          </p:nvPr>
        </p:nvSpPr>
        <p:spPr bwMode="auto">
          <a:xfrm>
            <a:off x="3980509" y="8843486"/>
            <a:ext cx="3042592" cy="465616"/>
          </a:xfrm>
          <a:prstGeom prst="rect">
            <a:avLst/>
          </a:prstGeom>
          <a:noFill/>
          <a:ln w="9525">
            <a:noFill/>
            <a:miter lim="800000"/>
            <a:headEnd/>
            <a:tailEnd/>
          </a:ln>
          <a:effectLst/>
        </p:spPr>
        <p:txBody>
          <a:bodyPr vert="horz" wrap="square" lIns="93258" tIns="46629" rIns="93258" bIns="46629" numCol="1" anchor="b" anchorCtr="0" compatLnSpc="1">
            <a:prstTxWarp prst="textNoShape">
              <a:avLst/>
            </a:prstTxWarp>
          </a:bodyPr>
          <a:lstStyle>
            <a:lvl1pPr algn="r" defTabSz="931944">
              <a:defRPr sz="1200">
                <a:latin typeface="Times New Roman" pitchFamily="18" charset="0"/>
              </a:defRPr>
            </a:lvl1pPr>
          </a:lstStyle>
          <a:p>
            <a:pPr>
              <a:defRPr/>
            </a:pPr>
            <a:fld id="{A5BE7351-B991-42EA-BCA3-24EF804DA9A4}" type="slidenum">
              <a:rPr lang="en-US"/>
              <a:pPr>
                <a:defRPr/>
              </a:pPr>
              <a:t>‹#›</a:t>
            </a:fld>
            <a:endParaRPr lang="en-US" dirty="0"/>
          </a:p>
        </p:txBody>
      </p:sp>
    </p:spTree>
    <p:extLst>
      <p:ext uri="{BB962C8B-B14F-4D97-AF65-F5344CB8AC3E}">
        <p14:creationId xmlns:p14="http://schemas.microsoft.com/office/powerpoint/2010/main" val="128908841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2"/>
            <a:ext cx="3042592" cy="465616"/>
          </a:xfrm>
          <a:prstGeom prst="rect">
            <a:avLst/>
          </a:prstGeom>
          <a:noFill/>
          <a:ln w="9525">
            <a:noFill/>
            <a:miter lim="800000"/>
            <a:headEnd/>
            <a:tailEnd/>
          </a:ln>
          <a:effectLst/>
        </p:spPr>
        <p:txBody>
          <a:bodyPr vert="horz" wrap="square" lIns="90672" tIns="45336" rIns="90672" bIns="45336" numCol="1" anchor="t" anchorCtr="0" compatLnSpc="1">
            <a:prstTxWarp prst="textNoShape">
              <a:avLst/>
            </a:prstTxWarp>
          </a:bodyPr>
          <a:lstStyle>
            <a:lvl1pPr defTabSz="906279">
              <a:defRPr sz="1200">
                <a:latin typeface="Times New Roman" pitchFamily="18" charset="0"/>
              </a:defRPr>
            </a:lvl1pPr>
          </a:lstStyle>
          <a:p>
            <a:pPr>
              <a:defRPr/>
            </a:pPr>
            <a:r>
              <a:rPr lang="en-US" smtClean="0"/>
              <a:t>FOR INFORMATIONAL PURPOSES ONLY</a:t>
            </a:r>
            <a:endParaRPr lang="en-US" dirty="0"/>
          </a:p>
        </p:txBody>
      </p:sp>
      <p:sp>
        <p:nvSpPr>
          <p:cNvPr id="112643" name="Rectangle 3"/>
          <p:cNvSpPr>
            <a:spLocks noGrp="1" noChangeArrowheads="1"/>
          </p:cNvSpPr>
          <p:nvPr>
            <p:ph type="dt" idx="1"/>
          </p:nvPr>
        </p:nvSpPr>
        <p:spPr bwMode="auto">
          <a:xfrm>
            <a:off x="3978899" y="2"/>
            <a:ext cx="3042592" cy="465616"/>
          </a:xfrm>
          <a:prstGeom prst="rect">
            <a:avLst/>
          </a:prstGeom>
          <a:noFill/>
          <a:ln w="9525">
            <a:noFill/>
            <a:miter lim="800000"/>
            <a:headEnd/>
            <a:tailEnd/>
          </a:ln>
          <a:effectLst/>
        </p:spPr>
        <p:txBody>
          <a:bodyPr vert="horz" wrap="square" lIns="90672" tIns="45336" rIns="90672" bIns="45336" numCol="1" anchor="t" anchorCtr="0" compatLnSpc="1">
            <a:prstTxWarp prst="textNoShape">
              <a:avLst/>
            </a:prstTxWarp>
          </a:bodyPr>
          <a:lstStyle>
            <a:lvl1pPr algn="r" defTabSz="906279">
              <a:defRPr sz="1200">
                <a:latin typeface="Times New Roman" pitchFamily="18"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84275" y="696913"/>
            <a:ext cx="4654550" cy="3490912"/>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702634" y="4420142"/>
            <a:ext cx="5617836" cy="4190540"/>
          </a:xfrm>
          <a:prstGeom prst="rect">
            <a:avLst/>
          </a:prstGeom>
          <a:noFill/>
          <a:ln w="9525">
            <a:noFill/>
            <a:miter lim="800000"/>
            <a:headEnd/>
            <a:tailEnd/>
          </a:ln>
          <a:effectLst/>
        </p:spPr>
        <p:txBody>
          <a:bodyPr vert="horz" wrap="square" lIns="90672" tIns="45336" rIns="90672" bIns="4533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646" name="Rectangle 6"/>
          <p:cNvSpPr>
            <a:spLocks noGrp="1" noChangeArrowheads="1"/>
          </p:cNvSpPr>
          <p:nvPr>
            <p:ph type="ftr" sz="quarter" idx="4"/>
          </p:nvPr>
        </p:nvSpPr>
        <p:spPr bwMode="auto">
          <a:xfrm>
            <a:off x="0" y="8841880"/>
            <a:ext cx="3042592" cy="465616"/>
          </a:xfrm>
          <a:prstGeom prst="rect">
            <a:avLst/>
          </a:prstGeom>
          <a:noFill/>
          <a:ln w="9525">
            <a:noFill/>
            <a:miter lim="800000"/>
            <a:headEnd/>
            <a:tailEnd/>
          </a:ln>
          <a:effectLst/>
        </p:spPr>
        <p:txBody>
          <a:bodyPr vert="horz" wrap="square" lIns="90672" tIns="45336" rIns="90672" bIns="45336" numCol="1" anchor="b" anchorCtr="0" compatLnSpc="1">
            <a:prstTxWarp prst="textNoShape">
              <a:avLst/>
            </a:prstTxWarp>
          </a:bodyPr>
          <a:lstStyle>
            <a:lvl1pPr defTabSz="906279">
              <a:defRPr sz="1200">
                <a:latin typeface="Times New Roman" pitchFamily="18" charset="0"/>
              </a:defRPr>
            </a:lvl1pPr>
          </a:lstStyle>
          <a:p>
            <a:pPr>
              <a:defRPr/>
            </a:pPr>
            <a:endParaRPr lang="en-US" dirty="0"/>
          </a:p>
        </p:txBody>
      </p:sp>
      <p:sp>
        <p:nvSpPr>
          <p:cNvPr id="112647" name="Rectangle 7"/>
          <p:cNvSpPr>
            <a:spLocks noGrp="1" noChangeArrowheads="1"/>
          </p:cNvSpPr>
          <p:nvPr>
            <p:ph type="sldNum" sz="quarter" idx="5"/>
          </p:nvPr>
        </p:nvSpPr>
        <p:spPr bwMode="auto">
          <a:xfrm>
            <a:off x="3978899" y="8841880"/>
            <a:ext cx="3042592" cy="465616"/>
          </a:xfrm>
          <a:prstGeom prst="rect">
            <a:avLst/>
          </a:prstGeom>
          <a:noFill/>
          <a:ln w="9525">
            <a:noFill/>
            <a:miter lim="800000"/>
            <a:headEnd/>
            <a:tailEnd/>
          </a:ln>
          <a:effectLst/>
        </p:spPr>
        <p:txBody>
          <a:bodyPr vert="horz" wrap="square" lIns="90672" tIns="45336" rIns="90672" bIns="45336" numCol="1" anchor="b" anchorCtr="0" compatLnSpc="1">
            <a:prstTxWarp prst="textNoShape">
              <a:avLst/>
            </a:prstTxWarp>
          </a:bodyPr>
          <a:lstStyle>
            <a:lvl1pPr algn="r" defTabSz="906279">
              <a:defRPr sz="1200">
                <a:latin typeface="Times New Roman" pitchFamily="18" charset="0"/>
              </a:defRPr>
            </a:lvl1pPr>
          </a:lstStyle>
          <a:p>
            <a:pPr>
              <a:defRPr/>
            </a:pPr>
            <a:fld id="{9C28E081-FE66-4F36-8490-0B8974D56882}" type="slidenum">
              <a:rPr lang="en-US"/>
              <a:pPr>
                <a:defRPr/>
              </a:pPr>
              <a:t>‹#›</a:t>
            </a:fld>
            <a:endParaRPr lang="en-US" dirty="0"/>
          </a:p>
        </p:txBody>
      </p:sp>
    </p:spTree>
    <p:extLst>
      <p:ext uri="{BB962C8B-B14F-4D97-AF65-F5344CB8AC3E}">
        <p14:creationId xmlns:p14="http://schemas.microsoft.com/office/powerpoint/2010/main" val="259819362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484005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11</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3863964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12</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090718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13</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963628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14</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3038264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15</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3240854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16</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1999220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17</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1331898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18</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3632770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19</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069179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20</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1631810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339633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21</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503725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22</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2670144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23</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236455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24</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685208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25</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898870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26</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1591192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27</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16740179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28</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44111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C28E081-FE66-4F36-8490-0B8974D56882}" type="slidenum">
              <a:rPr lang="en-US" smtClean="0"/>
              <a:pPr>
                <a:defRPr/>
              </a:pPr>
              <a:t>29</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3</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322756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5</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9813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6</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1357797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7</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520965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8</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2654218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9</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527406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F5FE0-EB46-4CC6-A33A-E5D6A0F97855}" type="slidenum">
              <a:rPr lang="en-US"/>
              <a:pPr/>
              <a:t>10</a:t>
            </a:fld>
            <a:endParaRPr lang="en-US" dirty="0"/>
          </a:p>
        </p:txBody>
      </p:sp>
      <p:sp>
        <p:nvSpPr>
          <p:cNvPr id="5" name="Header Placeholder 4"/>
          <p:cNvSpPr>
            <a:spLocks noGrp="1"/>
          </p:cNvSpPr>
          <p:nvPr>
            <p:ph type="hdr" sz="quarter" idx="11"/>
          </p:nvPr>
        </p:nvSpPr>
        <p:spPr/>
        <p:txBody>
          <a:bodyPr/>
          <a:lstStyle/>
          <a:p>
            <a:pPr>
              <a:defRPr/>
            </a:pPr>
            <a:r>
              <a:rPr lang="en-US" smtClean="0"/>
              <a:t>FOR INFORMATIONAL PURPOSES ONLY</a:t>
            </a:r>
            <a:endParaRPr lang="en-US" dirty="0"/>
          </a:p>
        </p:txBody>
      </p:sp>
    </p:spTree>
    <p:extLst>
      <p:ext uri="{BB962C8B-B14F-4D97-AF65-F5344CB8AC3E}">
        <p14:creationId xmlns:p14="http://schemas.microsoft.com/office/powerpoint/2010/main" val="92783499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7266" y="1008064"/>
            <a:ext cx="7169468" cy="1175067"/>
          </a:xfrm>
        </p:spPr>
        <p:txBody>
          <a:bodyPr anchor="b">
            <a:noAutofit/>
          </a:bodyPr>
          <a:lstStyle>
            <a:lvl1pPr algn="ctr">
              <a:defRPr sz="360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smtClean="0"/>
              <a:t>Click to edit Master title style</a:t>
            </a:r>
            <a:endParaRPr lang="en-US" dirty="0"/>
          </a:p>
        </p:txBody>
      </p:sp>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3091101" y="2537103"/>
            <a:ext cx="2961799" cy="3590686"/>
          </a:xfrm>
          <a:prstGeom prst="rect">
            <a:avLst/>
          </a:prstGeom>
        </p:spPr>
      </p:pic>
    </p:spTree>
    <p:extLst>
      <p:ext uri="{BB962C8B-B14F-4D97-AF65-F5344CB8AC3E}">
        <p14:creationId xmlns:p14="http://schemas.microsoft.com/office/powerpoint/2010/main" val="5026735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6680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06680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FOR INFORMATIONAL PURPOSES ONLY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393EF16-3991-4FD3-8C5B-F09C448444DE}" type="slidenum">
              <a:rPr lang="en-US"/>
              <a:pPr>
                <a:defRPr/>
              </a:pPr>
              <a:t>‹#›</a:t>
            </a:fld>
            <a:endParaRPr lang="en-US" dirty="0"/>
          </a:p>
        </p:txBody>
      </p:sp>
    </p:spTree>
    <p:extLst>
      <p:ext uri="{BB962C8B-B14F-4D97-AF65-F5344CB8AC3E}">
        <p14:creationId xmlns:p14="http://schemas.microsoft.com/office/powerpoint/2010/main" val="2974706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Rectangle 5"/>
          <p:cNvSpPr/>
          <p:nvPr/>
        </p:nvSpPr>
        <p:spPr>
          <a:xfrm>
            <a:off x="1785938" y="2274157"/>
            <a:ext cx="5572125" cy="1477328"/>
          </a:xfrm>
          <a:prstGeom prst="rect">
            <a:avLst/>
          </a:prstGeom>
        </p:spPr>
        <p:txBody>
          <a:bodyPr wrap="square">
            <a:spAutoFit/>
          </a:bodyPr>
          <a:lstStyle/>
          <a:p>
            <a:pPr algn="ctr"/>
            <a:r>
              <a:rPr lang="en-US" sz="4500" dirty="0" smtClean="0">
                <a:solidFill>
                  <a:schemeClr val="accent5">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How</a:t>
            </a:r>
            <a:r>
              <a:rPr lang="en-US" sz="4500" baseline="0" dirty="0" smtClean="0">
                <a:solidFill>
                  <a:schemeClr val="accent5">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 to Write &amp; Where to Find </a:t>
            </a:r>
            <a:endParaRPr lang="en-US" sz="4500" dirty="0">
              <a:solidFill>
                <a:schemeClr val="accent5">
                  <a:lumMod val="50000"/>
                </a:schemeClr>
              </a:solidFill>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7" name="Rectangle 6"/>
          <p:cNvSpPr/>
          <p:nvPr/>
        </p:nvSpPr>
        <p:spPr>
          <a:xfrm>
            <a:off x="0" y="5496791"/>
            <a:ext cx="9144000" cy="1361209"/>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7579779" y="4868500"/>
            <a:ext cx="1390174" cy="1685353"/>
          </a:xfrm>
          <a:prstGeom prst="rect">
            <a:avLst/>
          </a:prstGeom>
        </p:spPr>
      </p:pic>
      <p:sp>
        <p:nvSpPr>
          <p:cNvPr id="9" name="Rectangle 8"/>
          <p:cNvSpPr/>
          <p:nvPr/>
        </p:nvSpPr>
        <p:spPr>
          <a:xfrm>
            <a:off x="2824341" y="871612"/>
            <a:ext cx="3363446" cy="923330"/>
          </a:xfrm>
          <a:prstGeom prst="rect">
            <a:avLst/>
          </a:prstGeom>
        </p:spPr>
        <p:txBody>
          <a:bodyPr wrap="square">
            <a:spAutoFit/>
          </a:bodyPr>
          <a:lstStyle/>
          <a:p>
            <a:pPr algn="ctr"/>
            <a:r>
              <a:rPr kumimoji="0" lang="en-US" sz="5400" b="0" i="0" u="none" strike="noStrike" kern="1200" cap="none" spc="0" normalizeH="0" baseline="0" noProof="0" dirty="0" smtClean="0">
                <a:ln>
                  <a:solidFill>
                    <a:srgbClr val="FFC000"/>
                  </a:solidFill>
                </a:ln>
                <a:solidFill>
                  <a:srgbClr val="F9B700"/>
                </a:solidFill>
                <a:effectLst>
                  <a:outerShdw blurRad="50800" dist="38100" dir="2700000" algn="tl" rotWithShape="0">
                    <a:prstClr val="black">
                      <a:alpha val="40000"/>
                    </a:prstClr>
                  </a:outerShdw>
                </a:effectLst>
                <a:uLnTx/>
                <a:uFillTx/>
                <a:latin typeface="+mn-lt"/>
                <a:ea typeface="Segoe UI Black" panose="020B0A02040204020203" pitchFamily="34" charset="0"/>
                <a:cs typeface="Segoe UI Black" panose="020B0A02040204020203" pitchFamily="34" charset="0"/>
              </a:rPr>
              <a:t>Grants</a:t>
            </a:r>
            <a:endParaRPr lang="en-US" sz="1800" dirty="0">
              <a:ln>
                <a:solidFill>
                  <a:srgbClr val="FFC000"/>
                </a:solidFill>
              </a:ln>
              <a:solidFill>
                <a:srgbClr val="F9B700"/>
              </a:solidFill>
              <a:effectLst>
                <a:outerShdw blurRad="50800" dist="38100" dir="2700000" algn="tl" rotWithShape="0">
                  <a:prstClr val="black">
                    <a:alpha val="40000"/>
                  </a:prstClr>
                </a:outerShdw>
              </a:effectLst>
              <a:latin typeface="+mn-lt"/>
            </a:endParaRPr>
          </a:p>
        </p:txBody>
      </p:sp>
      <p:sp>
        <p:nvSpPr>
          <p:cNvPr id="10" name="Rectangle 9"/>
          <p:cNvSpPr/>
          <p:nvPr/>
        </p:nvSpPr>
        <p:spPr>
          <a:xfrm>
            <a:off x="3234170" y="1922320"/>
            <a:ext cx="2571750" cy="45719"/>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8580889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9144000" cy="16906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lvl1pPr>
              <a:defRPr>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7548606" y="4920455"/>
            <a:ext cx="1390174" cy="1685353"/>
          </a:xfrm>
          <a:prstGeom prst="rect">
            <a:avLst/>
          </a:prstGeom>
        </p:spPr>
      </p:pic>
    </p:spTree>
    <p:extLst>
      <p:ext uri="{BB962C8B-B14F-4D97-AF65-F5344CB8AC3E}">
        <p14:creationId xmlns:p14="http://schemas.microsoft.com/office/powerpoint/2010/main" val="251380652"/>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9144000" cy="16906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lvl1pPr>
              <a:defRPr>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7548606" y="4920455"/>
            <a:ext cx="1390174" cy="1685353"/>
          </a:xfrm>
          <a:prstGeom prst="rect">
            <a:avLst/>
          </a:prstGeom>
        </p:spPr>
      </p:pic>
    </p:spTree>
    <p:extLst>
      <p:ext uri="{BB962C8B-B14F-4D97-AF65-F5344CB8AC3E}">
        <p14:creationId xmlns:p14="http://schemas.microsoft.com/office/powerpoint/2010/main" val="26755265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p:nvSpPr>
        <p:spPr>
          <a:xfrm>
            <a:off x="0" y="0"/>
            <a:ext cx="9144000" cy="16906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lvl1pPr>
              <a:defRPr>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7548606" y="4920455"/>
            <a:ext cx="1390174" cy="1685353"/>
          </a:xfrm>
          <a:prstGeom prst="rect">
            <a:avLst/>
          </a:prstGeom>
        </p:spPr>
      </p:pic>
    </p:spTree>
    <p:extLst>
      <p:ext uri="{BB962C8B-B14F-4D97-AF65-F5344CB8AC3E}">
        <p14:creationId xmlns:p14="http://schemas.microsoft.com/office/powerpoint/2010/main" val="8225795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7" name="Rectangle 6"/>
          <p:cNvSpPr/>
          <p:nvPr/>
        </p:nvSpPr>
        <p:spPr>
          <a:xfrm>
            <a:off x="0" y="0"/>
            <a:ext cx="9144000" cy="16906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lvl1pPr>
              <a:defRPr>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7548606" y="4920455"/>
            <a:ext cx="1390174" cy="1685353"/>
          </a:xfrm>
          <a:prstGeom prst="rect">
            <a:avLst/>
          </a:prstGeom>
        </p:spPr>
      </p:pic>
    </p:spTree>
    <p:extLst>
      <p:ext uri="{BB962C8B-B14F-4D97-AF65-F5344CB8AC3E}">
        <p14:creationId xmlns:p14="http://schemas.microsoft.com/office/powerpoint/2010/main" val="9043847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48145"/>
            <a:ext cx="2949178" cy="1309255"/>
          </a:xfrm>
        </p:spPr>
        <p:txBody>
          <a:bodyPr anchor="b"/>
          <a:lstStyle>
            <a:lvl1pPr>
              <a:defRPr sz="2400">
                <a:solidFill>
                  <a:schemeClr val="accent5">
                    <a:lumMod val="50000"/>
                  </a:schemeClr>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2057401"/>
            <a:ext cx="2949178" cy="3553691"/>
          </a:xfrm>
        </p:spPr>
        <p:txBody>
          <a:bodyPr>
            <a:normAutofit/>
          </a:bodyPr>
          <a:lstStyle>
            <a:lvl1pPr marL="257175" indent="-257175">
              <a:buFont typeface="Arial" panose="020B0604020202020204" pitchFamily="34" charset="0"/>
              <a:buChar char="•"/>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11" name="Picture Placeholder 10"/>
          <p:cNvSpPr>
            <a:spLocks noGrp="1"/>
          </p:cNvSpPr>
          <p:nvPr>
            <p:ph type="pic" sz="quarter" idx="13"/>
          </p:nvPr>
        </p:nvSpPr>
        <p:spPr>
          <a:xfrm>
            <a:off x="3694510" y="748145"/>
            <a:ext cx="5088731" cy="4862946"/>
          </a:xfrm>
        </p:spPr>
        <p:txBody>
          <a:bodyPr/>
          <a:lstStyle/>
          <a:p>
            <a:r>
              <a:rPr lang="en-US" dirty="0" smtClean="0"/>
              <a:t>Click icon to add picture</a:t>
            </a:r>
            <a:endParaRPr lang="en-US" dirty="0"/>
          </a:p>
        </p:txBody>
      </p:sp>
      <p:pic>
        <p:nvPicPr>
          <p:cNvPr id="12" name="Picture 11"/>
          <p:cNvPicPr>
            <a:picLocks noChangeAspect="1"/>
          </p:cNvPicPr>
          <p:nvPr/>
        </p:nvPicPr>
        <p:blipFill>
          <a:blip r:embed="rId2"/>
          <a:stretch>
            <a:fillRect/>
          </a:stretch>
        </p:blipFill>
        <p:spPr>
          <a:xfrm>
            <a:off x="0" y="5882844"/>
            <a:ext cx="9148969" cy="975156"/>
          </a:xfrm>
          <a:prstGeom prst="rect">
            <a:avLst/>
          </a:prstGeom>
        </p:spPr>
      </p:pic>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7548606" y="4920455"/>
            <a:ext cx="1390174" cy="1685353"/>
          </a:xfrm>
          <a:prstGeom prst="rect">
            <a:avLst/>
          </a:prstGeom>
        </p:spPr>
      </p:pic>
    </p:spTree>
    <p:extLst>
      <p:ext uri="{BB962C8B-B14F-4D97-AF65-F5344CB8AC3E}">
        <p14:creationId xmlns:p14="http://schemas.microsoft.com/office/powerpoint/2010/main" val="5781205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81000"/>
            <a:ext cx="91440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0" y="1676400"/>
            <a:ext cx="9144000" cy="1752600"/>
          </a:xfrm>
        </p:spPr>
        <p:txBody>
          <a:bodyPr/>
          <a:lstStyle>
            <a:lvl1pPr marL="0" indent="0" algn="ctr">
              <a:buFontTx/>
              <a:buNone/>
              <a:defRPr sz="2800">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FOR INFORMATIONAL PURPOSES ONLY</a:t>
            </a:r>
            <a:endParaRPr lang="en-US" dirty="0"/>
          </a:p>
        </p:txBody>
      </p:sp>
      <p:sp>
        <p:nvSpPr>
          <p:cNvPr id="6" name="Rectangle 6"/>
          <p:cNvSpPr>
            <a:spLocks noGrp="1" noChangeArrowheads="1"/>
          </p:cNvSpPr>
          <p:nvPr>
            <p:ph type="sldNum" sz="quarter" idx="12"/>
          </p:nvPr>
        </p:nvSpPr>
        <p:spPr>
          <a:xfrm>
            <a:off x="7239000" y="6400800"/>
            <a:ext cx="1905000" cy="457200"/>
          </a:xfrm>
        </p:spPr>
        <p:txBody>
          <a:bodyPr/>
          <a:lstStyle>
            <a:lvl1pPr>
              <a:defRPr/>
            </a:lvl1pPr>
          </a:lstStyle>
          <a:p>
            <a:pPr>
              <a:defRPr/>
            </a:pPr>
            <a:fld id="{00F47BFE-3AFC-449F-AD0F-E8D34C562BE3}" type="slidenum">
              <a:rPr lang="en-US"/>
              <a:pPr>
                <a:defRPr/>
              </a:pPr>
              <a:t>‹#›</a:t>
            </a:fld>
            <a:endParaRPr lang="en-US" dirty="0"/>
          </a:p>
        </p:txBody>
      </p:sp>
    </p:spTree>
    <p:extLst>
      <p:ext uri="{BB962C8B-B14F-4D97-AF65-F5344CB8AC3E}">
        <p14:creationId xmlns:p14="http://schemas.microsoft.com/office/powerpoint/2010/main" val="225813695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FOR INFORMATIONAL PURPOSES ONLY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1C7301-8CA4-4F1C-9280-62982645175F}" type="slidenum">
              <a:rPr lang="en-US"/>
              <a:pPr>
                <a:defRPr/>
              </a:pPr>
              <a:t>‹#›</a:t>
            </a:fld>
            <a:endParaRPr lang="en-US" dirty="0"/>
          </a:p>
        </p:txBody>
      </p:sp>
    </p:spTree>
    <p:extLst>
      <p:ext uri="{BB962C8B-B14F-4D97-AF65-F5344CB8AC3E}">
        <p14:creationId xmlns:p14="http://schemas.microsoft.com/office/powerpoint/2010/main" val="108698170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smtClean="0"/>
              <a:t>FOR INFORMATIONAL PURPOSES ONLY</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F6E92D-89A7-4D7A-9450-FADEE52D1D2D}" type="slidenum">
              <a:rPr lang="en-US" smtClean="0"/>
              <a:pPr>
                <a:defRPr/>
              </a:pPr>
              <a:t>‹#›</a:t>
            </a:fld>
            <a:endParaRPr lang="en-US" dirty="0"/>
          </a:p>
        </p:txBody>
      </p:sp>
      <p:sp>
        <p:nvSpPr>
          <p:cNvPr id="7" name="Line 7"/>
          <p:cNvSpPr>
            <a:spLocks noChangeShapeType="1"/>
          </p:cNvSpPr>
          <p:nvPr userDrawn="1"/>
        </p:nvSpPr>
        <p:spPr bwMode="auto">
          <a:xfrm>
            <a:off x="0" y="812800"/>
            <a:ext cx="9144000" cy="0"/>
          </a:xfrm>
          <a:prstGeom prst="line">
            <a:avLst/>
          </a:prstGeom>
          <a:noFill/>
          <a:ln w="25400">
            <a:solidFill>
              <a:srgbClr val="993300"/>
            </a:solidFill>
            <a:round/>
            <a:headEnd/>
            <a:tailEnd/>
          </a:ln>
          <a:effectLst/>
        </p:spPr>
        <p:txBody>
          <a:bodyPr/>
          <a:lstStyle/>
          <a:p>
            <a:pPr>
              <a:defRPr/>
            </a:pPr>
            <a:endParaRPr lang="en-US" dirty="0"/>
          </a:p>
        </p:txBody>
      </p:sp>
    </p:spTree>
    <p:extLst>
      <p:ext uri="{BB962C8B-B14F-4D97-AF65-F5344CB8AC3E}">
        <p14:creationId xmlns:p14="http://schemas.microsoft.com/office/powerpoint/2010/main" val="198990683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transition spd="slow">
    <p:fade/>
  </p:transition>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microsoft.com/office/2007/relationships/hdphoto" Target="../media/hdphoto3.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kydlgweb.ky.gov/eClearinghouse/16_echHome.cf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mailto:Lee.Nalley@ky.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hudexchange.info/resource/2179/guide-national-objectives-eligible-activities-state-cdbg-programs/"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kydlgweb.ky.gov/FederalGrants/16_CDBG.cfm"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50000"/>
            <a:alpha val="94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9635"/>
            <a:ext cx="9144000" cy="4724400"/>
          </a:xfrm>
        </p:spPr>
        <p:txBody>
          <a:bodyPr>
            <a:noAutofit/>
          </a:bodyPr>
          <a:lstStyle/>
          <a:p>
            <a:pPr algn="ctr">
              <a:lnSpc>
                <a:spcPct val="150000"/>
              </a:lnSpc>
            </a:pP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Community </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Development Block </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Grant </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b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Coronavirus Response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(CDBG-CV) – Utility Assistance Program</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b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Guidelines </a:t>
            </a: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t>Training </a:t>
            </a:r>
            <a:b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rPr>
            </a:b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ephant" panose="02020904090505020303" pitchFamily="18" charset="0"/>
            </a:endParaRPr>
          </a:p>
        </p:txBody>
      </p:sp>
      <p:sp>
        <p:nvSpPr>
          <p:cNvPr id="3" name="Subtitle 2"/>
          <p:cNvSpPr>
            <a:spLocks noGrp="1"/>
          </p:cNvSpPr>
          <p:nvPr>
            <p:ph type="subTitle" idx="1"/>
          </p:nvPr>
        </p:nvSpPr>
        <p:spPr>
          <a:xfrm>
            <a:off x="1828800" y="4114800"/>
            <a:ext cx="5281115" cy="1019525"/>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a:ln>
                  <a:noFill/>
                  <a:prstDash val="solid"/>
                </a:ln>
                <a:solidFill>
                  <a:srgbClr val="FFCC00"/>
                </a:solidFill>
                <a:effectLst>
                  <a:outerShdw blurRad="88000" dist="50800" dir="5040000" algn="tl">
                    <a:schemeClr val="accent4">
                      <a:tint val="80000"/>
                      <a:satMod val="250000"/>
                      <a:alpha val="45000"/>
                    </a:schemeClr>
                  </a:outerShdw>
                </a:effectLst>
                <a:latin typeface="Arial Narrow" panose="020B0606020202030204" pitchFamily="34" charset="0"/>
              </a:rPr>
              <a:t>Kentucky Department for Local Government</a:t>
            </a: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576" b="99424" l="4014" r="96161">
                        <a14:foregroundMark x1="14660" y1="23800" x2="28098" y2="90979"/>
                        <a14:foregroundMark x1="28272" y1="90019" x2="71030" y2="90787"/>
                        <a14:foregroundMark x1="71030" y1="90787" x2="89354" y2="32821"/>
                        <a14:foregroundMark x1="89354" y1="32821" x2="15009" y2="26871"/>
                        <a14:foregroundMark x1="33857" y1="49904" x2="33857" y2="49904"/>
                        <a14:foregroundMark x1="36824" y1="58733" x2="36824" y2="58733"/>
                        <a14:foregroundMark x1="30017" y1="40115" x2="71379" y2="48177"/>
                        <a14:foregroundMark x1="70506" y1="42994" x2="71379" y2="73129"/>
                        <a14:foregroundMark x1="60558" y1="14012" x2="66841" y2="65643"/>
                        <a14:foregroundMark x1="41361" y1="14012" x2="28970" y2="23033"/>
                        <a14:foregroundMark x1="51134" y1="14971" x2="51134" y2="14971"/>
                        <a14:foregroundMark x1="50785" y1="22649" x2="50785" y2="22649"/>
                        <a14:foregroundMark x1="64398" y1="17658" x2="64398" y2="17658"/>
                        <a14:foregroundMark x1="67016" y1="12092" x2="68412" y2="14012"/>
                        <a14:foregroundMark x1="20593" y1="16123" x2="30890" y2="28023"/>
                        <a14:foregroundMark x1="28098" y1="10557" x2="43630" y2="29175"/>
                        <a14:foregroundMark x1="47469" y1="5374" x2="47644" y2="31670"/>
                        <a14:foregroundMark x1="71553" y1="12092" x2="71553" y2="12092"/>
                        <a14:foregroundMark x1="72426" y1="10557" x2="60209" y2="39347"/>
                        <a14:foregroundMark x1="79581" y1="17850" x2="76614" y2="31478"/>
                        <a14:foregroundMark x1="55323" y1="6142" x2="57243" y2="30710"/>
                        <a14:foregroundMark x1="22164" y1="32821" x2="39267" y2="80230"/>
                        <a14:foregroundMark x1="77312" y1="35893" x2="80803" y2="77927"/>
                        <a14:foregroundMark x1="88656" y1="46833" x2="87435" y2="70825"/>
                        <a14:foregroundMark x1="11344" y1="39731" x2="18150" y2="79079"/>
                        <a14:foregroundMark x1="33682" y1="84261" x2="72426" y2="84645"/>
                        <a14:foregroundMark x1="41885" y1="72745" x2="58988" y2="73321"/>
                        <a14:foregroundMark x1="36824" y1="68138" x2="75742" y2="70825"/>
                        <a14:foregroundMark x1="35951" y1="56430" x2="71728" y2="57390"/>
                        <a14:foregroundMark x1="49564" y1="39155" x2="49564" y2="39155"/>
                        <a14:foregroundMark x1="55846" y1="38196" x2="55846" y2="38196"/>
                        <a14:foregroundMark x1="44154" y1="39347" x2="44154" y2="39347"/>
                        <a14:foregroundMark x1="39267" y1="37236" x2="39267" y2="37236"/>
                        <a14:foregroundMark x1="39442" y1="39923" x2="39442" y2="39923"/>
                        <a14:foregroundMark x1="37347" y1="46257" x2="37347" y2="46257"/>
                        <a14:foregroundMark x1="29843" y1="70441" x2="29843" y2="70441"/>
                        <a14:foregroundMark x1="40838" y1="62572" x2="40838" y2="62572"/>
                        <a14:foregroundMark x1="38045" y1="8445" x2="44677" y2="22649"/>
                        <a14:foregroundMark x1="40489" y1="51823" x2="64572" y2="50864"/>
                        <a14:foregroundMark x1="45375" y1="59117" x2="45375" y2="59117"/>
                        <a14:foregroundMark x1="37522" y1="54894" x2="37522" y2="54894"/>
                        <a14:foregroundMark x1="53752" y1="34741" x2="53752" y2="34741"/>
                        <a14:foregroundMark x1="51832" y1="18234" x2="51832" y2="18234"/>
                        <a14:foregroundMark x1="43630" y1="47985" x2="43630" y2="47985"/>
                        <a14:foregroundMark x1="52880" y1="61420" x2="52880" y2="61420"/>
                        <a14:foregroundMark x1="56195" y1="63724" x2="56195" y2="63724"/>
                        <a14:foregroundMark x1="59686" y1="60461" x2="59686" y2="60461"/>
                        <a14:foregroundMark x1="46248" y1="62572" x2="46248" y2="62572"/>
                        <a14:foregroundMark x1="38569" y1="60845" x2="38569" y2="60845"/>
                        <a14:foregroundMark x1="37871" y1="61228" x2="37871" y2="61228"/>
                        <a14:foregroundMark x1="33682" y1="53551" x2="70855" y2="52783"/>
                        <a14:foregroundMark x1="27400" y1="63340" x2="27400" y2="63340"/>
                        <a14:foregroundMark x1="50436" y1="77543" x2="50436" y2="77543"/>
                        <a14:foregroundMark x1="66841" y1="76392" x2="66841" y2="76392"/>
                        <a14:foregroundMark x1="70855" y1="66027" x2="48342" y2="82726"/>
                        <a14:foregroundMark x1="38045" y1="79271" x2="72949" y2="78887"/>
                        <a14:foregroundMark x1="37347" y1="62380" x2="37347" y2="62380"/>
                        <a14:foregroundMark x1="49564" y1="61996" x2="49564" y2="61996"/>
                        <a14:foregroundMark x1="49564" y1="57198" x2="49738" y2="64875"/>
                        <a14:foregroundMark x1="25305" y1="51056" x2="32286" y2="72937"/>
                        <a14:foregroundMark x1="28796" y1="33397" x2="54974" y2="35317"/>
                        <a14:foregroundMark x1="10297" y1="50096" x2="12042" y2="63148"/>
                        <a14:foregroundMark x1="64049" y1="59501" x2="64049" y2="63148"/>
                        <a14:foregroundMark x1="55323" y1="58733" x2="58639" y2="62956"/>
                        <a14:foregroundMark x1="51309" y1="23800" x2="51309" y2="23800"/>
                      </a14:backgroundRemoval>
                    </a14:imgEffect>
                  </a14:imgLayer>
                </a14:imgProps>
              </a:ext>
              <a:ext uri="{28A0092B-C50C-407E-A947-70E740481C1C}">
                <a14:useLocalDpi xmlns:a14="http://schemas.microsoft.com/office/drawing/2010/main" val="0"/>
              </a:ext>
            </a:extLst>
          </a:blip>
          <a:stretch>
            <a:fillRect/>
          </a:stretch>
        </p:blipFill>
        <p:spPr>
          <a:xfrm>
            <a:off x="3539956" y="5074309"/>
            <a:ext cx="1858802" cy="1690115"/>
          </a:xfrm>
          <a:prstGeom prst="rect">
            <a:avLst/>
          </a:prstGeom>
        </p:spPr>
      </p:pic>
      <p:sp>
        <p:nvSpPr>
          <p:cNvPr id="6" name="Footer Placeholder 5"/>
          <p:cNvSpPr>
            <a:spLocks noGrp="1"/>
          </p:cNvSpPr>
          <p:nvPr>
            <p:ph type="ftr" sz="quarter" idx="11"/>
          </p:nvPr>
        </p:nvSpPr>
        <p:spPr>
          <a:xfrm>
            <a:off x="2926307" y="110143"/>
            <a:ext cx="3086100" cy="365125"/>
          </a:xfrm>
        </p:spPr>
        <p:txBody>
          <a:bodyPr/>
          <a:lstStyle/>
          <a:p>
            <a:pPr>
              <a:defRPr/>
            </a:pPr>
            <a:r>
              <a:rPr lang="en-US" sz="1400" b="1" dirty="0"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52104063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200150"/>
            <a:ext cx="6804342" cy="990600"/>
          </a:xfrm>
        </p:spPr>
        <p:txBody>
          <a:bodyPr>
            <a:normAutofit fontScale="90000"/>
          </a:bodyPr>
          <a:lstStyle/>
          <a:p>
            <a:r>
              <a:rPr lang="en-US" sz="3300" u="sng" dirty="0"/>
              <a:t/>
            </a:r>
            <a:br>
              <a:rPr lang="en-US" sz="3300" u="sng" dirty="0"/>
            </a:br>
            <a:endParaRPr lang="en-US" sz="3300" u="sng" dirty="0"/>
          </a:p>
        </p:txBody>
      </p:sp>
      <p:sp>
        <p:nvSpPr>
          <p:cNvPr id="3" name="Content Placeholder 2"/>
          <p:cNvSpPr>
            <a:spLocks noGrp="1"/>
          </p:cNvSpPr>
          <p:nvPr>
            <p:ph idx="1"/>
          </p:nvPr>
        </p:nvSpPr>
        <p:spPr>
          <a:xfrm>
            <a:off x="304800" y="1981200"/>
            <a:ext cx="8515350" cy="4648200"/>
          </a:xfrm>
        </p:spPr>
        <p:txBody>
          <a:bodyPr>
            <a:noAutofit/>
          </a:bodyPr>
          <a:lstStyle/>
          <a:p>
            <a:pPr lvl="1">
              <a:spcAft>
                <a:spcPts val="900"/>
              </a:spcAft>
              <a:buFont typeface="Arial" panose="020B0604020202020204" pitchFamily="34" charset="0"/>
              <a:buChar char="•"/>
            </a:pPr>
            <a:r>
              <a:rPr lang="en-US" sz="2400" dirty="0"/>
              <a:t>Advertise the public hearing notice </a:t>
            </a:r>
            <a:r>
              <a:rPr lang="en-US" sz="2400" dirty="0" smtClean="0"/>
              <a:t>5-21 </a:t>
            </a:r>
            <a:r>
              <a:rPr lang="en-US" sz="2400" dirty="0"/>
              <a:t>days in the local newspaper</a:t>
            </a:r>
          </a:p>
          <a:p>
            <a:pPr lvl="1">
              <a:spcAft>
                <a:spcPts val="900"/>
              </a:spcAft>
              <a:buFont typeface="Arial" panose="020B0604020202020204" pitchFamily="34" charset="0"/>
              <a:buChar char="•"/>
            </a:pPr>
            <a:r>
              <a:rPr lang="en-US" sz="2400" dirty="0"/>
              <a:t>Distribute the public hearing information in other forms (i.e. postings)</a:t>
            </a:r>
          </a:p>
          <a:p>
            <a:pPr lvl="1">
              <a:spcAft>
                <a:spcPts val="900"/>
              </a:spcAft>
              <a:buFont typeface="Arial" panose="020B0604020202020204" pitchFamily="34" charset="0"/>
              <a:buChar char="•"/>
            </a:pPr>
            <a:r>
              <a:rPr lang="en-US" sz="2400" dirty="0"/>
              <a:t>Hold public hearing at a </a:t>
            </a:r>
            <a:r>
              <a:rPr lang="en-US" sz="2400" dirty="0">
                <a:solidFill>
                  <a:srgbClr val="FF0000"/>
                </a:solidFill>
              </a:rPr>
              <a:t>time and place convenient </a:t>
            </a:r>
            <a:r>
              <a:rPr lang="en-US" sz="2400" dirty="0"/>
              <a:t>to potential beneficiaries</a:t>
            </a:r>
          </a:p>
          <a:p>
            <a:pPr lvl="1">
              <a:spcAft>
                <a:spcPts val="900"/>
              </a:spcAft>
              <a:buFont typeface="Arial" panose="020B0604020202020204" pitchFamily="34" charset="0"/>
              <a:buChar char="•"/>
            </a:pPr>
            <a:r>
              <a:rPr lang="en-US" sz="2400" dirty="0"/>
              <a:t>Furnish citizens with information regarding the CDBG program</a:t>
            </a:r>
          </a:p>
          <a:p>
            <a:pPr lvl="1">
              <a:spcAft>
                <a:spcPts val="900"/>
              </a:spcAft>
              <a:buFont typeface="Arial" panose="020B0604020202020204" pitchFamily="34" charset="0"/>
              <a:buChar char="•"/>
            </a:pPr>
            <a:r>
              <a:rPr lang="en-US" sz="2400" dirty="0"/>
              <a:t>Undertake efforts to reach LMI persons</a:t>
            </a:r>
          </a:p>
          <a:p>
            <a:pPr lvl="1">
              <a:spcAft>
                <a:spcPts val="900"/>
              </a:spcAft>
              <a:buFont typeface="Arial" panose="020B0604020202020204" pitchFamily="34" charset="0"/>
              <a:buChar char="•"/>
            </a:pPr>
            <a:r>
              <a:rPr lang="en-US" sz="2400" dirty="0"/>
              <a:t>Respond to public </a:t>
            </a:r>
            <a:r>
              <a:rPr lang="en-US" sz="2400" dirty="0" smtClean="0"/>
              <a:t>comments</a:t>
            </a:r>
          </a:p>
          <a:p>
            <a:pPr lvl="1">
              <a:spcAft>
                <a:spcPts val="900"/>
              </a:spcAft>
              <a:buFont typeface="Arial" panose="020B0604020202020204" pitchFamily="34" charset="0"/>
              <a:buChar char="•"/>
            </a:pPr>
            <a:r>
              <a:rPr lang="en-US" sz="2400" dirty="0" smtClean="0"/>
              <a:t>May conduct virtual public hearing to accommodate local COVID-19 restrictions.</a:t>
            </a:r>
            <a:endParaRPr lang="en-US" sz="2400" dirty="0"/>
          </a:p>
        </p:txBody>
      </p:sp>
      <p:sp>
        <p:nvSpPr>
          <p:cNvPr id="5" name="Title 1">
            <a:extLst>
              <a:ext uri="{FF2B5EF4-FFF2-40B4-BE49-F238E27FC236}">
                <a16:creationId xmlns:a16="http://schemas.microsoft.com/office/drawing/2014/main" id="{1F90DB5F-DB27-4414-8736-59A43DABE0F4}"/>
              </a:ext>
            </a:extLst>
          </p:cNvPr>
          <p:cNvSpPr txBox="1">
            <a:spLocks/>
          </p:cNvSpPr>
          <p:nvPr/>
        </p:nvSpPr>
        <p:spPr bwMode="auto">
          <a:xfrm>
            <a:off x="209551" y="533400"/>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Citizen Participation</a:t>
            </a:r>
          </a:p>
        </p:txBody>
      </p:sp>
      <p:sp>
        <p:nvSpPr>
          <p:cNvPr id="6"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78508809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924" y="1132242"/>
            <a:ext cx="8058150" cy="694824"/>
          </a:xfrm>
        </p:spPr>
        <p:txBody>
          <a:bodyPr>
            <a:normAutofit/>
          </a:bodyPr>
          <a:lstStyle/>
          <a:p>
            <a:pPr marL="342900" lvl="1" indent="-342900" algn="ctr">
              <a:spcAft>
                <a:spcPts val="900"/>
              </a:spcAft>
              <a:buNone/>
              <a:tabLst>
                <a:tab pos="342900" algn="l"/>
              </a:tabLst>
            </a:pPr>
            <a:r>
              <a:rPr lang="en-US" sz="3000" b="1" dirty="0">
                <a:solidFill>
                  <a:schemeClr val="bg1"/>
                </a:solidFill>
                <a:latin typeface="Aharoni" panose="02010803020104030203" pitchFamily="2" charset="-79"/>
                <a:cs typeface="Aharoni" panose="02010803020104030203" pitchFamily="2" charset="-79"/>
              </a:rPr>
              <a:t>5</a:t>
            </a:r>
            <a:r>
              <a:rPr lang="en-US" sz="3000" b="1" dirty="0" smtClean="0">
                <a:solidFill>
                  <a:schemeClr val="bg1"/>
                </a:solidFill>
                <a:latin typeface="Aharoni" panose="02010803020104030203" pitchFamily="2" charset="-79"/>
                <a:cs typeface="Aharoni" panose="02010803020104030203" pitchFamily="2" charset="-79"/>
              </a:rPr>
              <a:t>-21 </a:t>
            </a:r>
            <a:r>
              <a:rPr lang="en-US" sz="3000" b="1" dirty="0">
                <a:solidFill>
                  <a:schemeClr val="bg1"/>
                </a:solidFill>
                <a:latin typeface="Aharoni" panose="02010803020104030203" pitchFamily="2" charset="-79"/>
                <a:cs typeface="Aharoni" panose="02010803020104030203" pitchFamily="2" charset="-79"/>
              </a:rPr>
              <a:t>Day Rule</a:t>
            </a:r>
          </a:p>
          <a:p>
            <a:pPr marL="342900" lvl="1" indent="-342900">
              <a:spcAft>
                <a:spcPts val="900"/>
              </a:spcAft>
              <a:buNone/>
              <a:tabLst>
                <a:tab pos="342900" algn="l"/>
              </a:tabLst>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961631164"/>
              </p:ext>
            </p:extLst>
          </p:nvPr>
        </p:nvGraphicFramePr>
        <p:xfrm>
          <a:off x="-1" y="1704973"/>
          <a:ext cx="9144002" cy="5153030"/>
        </p:xfrm>
        <a:graphic>
          <a:graphicData uri="http://schemas.openxmlformats.org/drawingml/2006/table">
            <a:tbl>
              <a:tblPr firstRow="1" bandRow="1">
                <a:tableStyleId>{5C22544A-7EE6-4342-B048-85BDC9FD1C3A}</a:tableStyleId>
              </a:tblPr>
              <a:tblGrid>
                <a:gridCol w="1306286">
                  <a:extLst>
                    <a:ext uri="{9D8B030D-6E8A-4147-A177-3AD203B41FA5}">
                      <a16:colId xmlns:a16="http://schemas.microsoft.com/office/drawing/2014/main" val="20000"/>
                    </a:ext>
                  </a:extLst>
                </a:gridCol>
                <a:gridCol w="1306286">
                  <a:extLst>
                    <a:ext uri="{9D8B030D-6E8A-4147-A177-3AD203B41FA5}">
                      <a16:colId xmlns:a16="http://schemas.microsoft.com/office/drawing/2014/main" val="20001"/>
                    </a:ext>
                  </a:extLst>
                </a:gridCol>
                <a:gridCol w="1306286">
                  <a:extLst>
                    <a:ext uri="{9D8B030D-6E8A-4147-A177-3AD203B41FA5}">
                      <a16:colId xmlns:a16="http://schemas.microsoft.com/office/drawing/2014/main" val="20002"/>
                    </a:ext>
                  </a:extLst>
                </a:gridCol>
                <a:gridCol w="1306286">
                  <a:extLst>
                    <a:ext uri="{9D8B030D-6E8A-4147-A177-3AD203B41FA5}">
                      <a16:colId xmlns:a16="http://schemas.microsoft.com/office/drawing/2014/main" val="20003"/>
                    </a:ext>
                  </a:extLst>
                </a:gridCol>
                <a:gridCol w="1306286">
                  <a:extLst>
                    <a:ext uri="{9D8B030D-6E8A-4147-A177-3AD203B41FA5}">
                      <a16:colId xmlns:a16="http://schemas.microsoft.com/office/drawing/2014/main" val="20004"/>
                    </a:ext>
                  </a:extLst>
                </a:gridCol>
                <a:gridCol w="1306286">
                  <a:extLst>
                    <a:ext uri="{9D8B030D-6E8A-4147-A177-3AD203B41FA5}">
                      <a16:colId xmlns:a16="http://schemas.microsoft.com/office/drawing/2014/main" val="20005"/>
                    </a:ext>
                  </a:extLst>
                </a:gridCol>
                <a:gridCol w="1306286">
                  <a:extLst>
                    <a:ext uri="{9D8B030D-6E8A-4147-A177-3AD203B41FA5}">
                      <a16:colId xmlns:a16="http://schemas.microsoft.com/office/drawing/2014/main" val="20006"/>
                    </a:ext>
                  </a:extLst>
                </a:gridCol>
              </a:tblGrid>
              <a:tr h="607237">
                <a:tc>
                  <a:txBody>
                    <a:bodyPr/>
                    <a:lstStyle/>
                    <a:p>
                      <a:pPr algn="ctr"/>
                      <a:r>
                        <a:rPr lang="en-US" sz="1200" dirty="0"/>
                        <a:t>Sunday</a:t>
                      </a:r>
                    </a:p>
                  </a:txBody>
                  <a:tcPr marL="68580" marR="68580" marT="34290" marB="34290" anchor="ctr">
                    <a:solidFill>
                      <a:schemeClr val="accent2"/>
                    </a:solidFill>
                  </a:tcPr>
                </a:tc>
                <a:tc>
                  <a:txBody>
                    <a:bodyPr/>
                    <a:lstStyle/>
                    <a:p>
                      <a:pPr algn="ctr"/>
                      <a:r>
                        <a:rPr lang="en-US" sz="1200" dirty="0"/>
                        <a:t>Monday</a:t>
                      </a:r>
                    </a:p>
                  </a:txBody>
                  <a:tcPr marL="68580" marR="68580" marT="34290" marB="34290" anchor="ctr">
                    <a:solidFill>
                      <a:schemeClr val="accent2"/>
                    </a:solidFill>
                  </a:tcPr>
                </a:tc>
                <a:tc>
                  <a:txBody>
                    <a:bodyPr/>
                    <a:lstStyle/>
                    <a:p>
                      <a:pPr algn="ctr"/>
                      <a:r>
                        <a:rPr lang="en-US" sz="1200" dirty="0"/>
                        <a:t>Tuesday</a:t>
                      </a:r>
                    </a:p>
                  </a:txBody>
                  <a:tcPr marL="68580" marR="68580" marT="34290" marB="34290" anchor="ctr">
                    <a:solidFill>
                      <a:schemeClr val="accent2"/>
                    </a:solidFill>
                  </a:tcPr>
                </a:tc>
                <a:tc>
                  <a:txBody>
                    <a:bodyPr/>
                    <a:lstStyle/>
                    <a:p>
                      <a:pPr algn="ctr"/>
                      <a:r>
                        <a:rPr lang="en-US" sz="1200" dirty="0"/>
                        <a:t>Wednesday</a:t>
                      </a:r>
                    </a:p>
                  </a:txBody>
                  <a:tcPr marL="68580" marR="68580" marT="34290" marB="34290" anchor="ctr">
                    <a:solidFill>
                      <a:schemeClr val="accent2"/>
                    </a:solidFill>
                  </a:tcPr>
                </a:tc>
                <a:tc>
                  <a:txBody>
                    <a:bodyPr/>
                    <a:lstStyle/>
                    <a:p>
                      <a:pPr algn="ctr"/>
                      <a:r>
                        <a:rPr lang="en-US" sz="1200" dirty="0"/>
                        <a:t>Thursday</a:t>
                      </a:r>
                    </a:p>
                  </a:txBody>
                  <a:tcPr marL="68580" marR="68580" marT="34290" marB="34290" anchor="ctr">
                    <a:solidFill>
                      <a:schemeClr val="accent2"/>
                    </a:solidFill>
                  </a:tcPr>
                </a:tc>
                <a:tc>
                  <a:txBody>
                    <a:bodyPr/>
                    <a:lstStyle/>
                    <a:p>
                      <a:pPr algn="ctr"/>
                      <a:r>
                        <a:rPr lang="en-US" sz="1200" dirty="0"/>
                        <a:t>Friday</a:t>
                      </a:r>
                    </a:p>
                  </a:txBody>
                  <a:tcPr marL="68580" marR="68580" marT="34290" marB="34290" anchor="ctr">
                    <a:solidFill>
                      <a:schemeClr val="accent2"/>
                    </a:solidFill>
                  </a:tcPr>
                </a:tc>
                <a:tc>
                  <a:txBody>
                    <a:bodyPr/>
                    <a:lstStyle/>
                    <a:p>
                      <a:pPr algn="ctr"/>
                      <a:r>
                        <a:rPr lang="en-US" sz="1200" dirty="0"/>
                        <a:t>Saturday</a:t>
                      </a:r>
                    </a:p>
                  </a:txBody>
                  <a:tcPr marL="68580" marR="68580" marT="34290" marB="34290" anchor="ctr">
                    <a:solidFill>
                      <a:schemeClr val="accent2"/>
                    </a:solidFill>
                  </a:tcPr>
                </a:tc>
                <a:extLst>
                  <a:ext uri="{0D108BD9-81ED-4DB2-BD59-A6C34878D82A}">
                    <a16:rowId xmlns:a16="http://schemas.microsoft.com/office/drawing/2014/main" val="10000"/>
                  </a:ext>
                </a:extLst>
              </a:tr>
              <a:tr h="885976">
                <a:tc>
                  <a:txBody>
                    <a:bodyPr/>
                    <a:lstStyle/>
                    <a:p>
                      <a:endParaRPr lang="en-US" sz="1200" dirty="0"/>
                    </a:p>
                  </a:txBody>
                  <a:tcPr marL="68580" marR="68580" marT="34290" marB="34290"/>
                </a:tc>
                <a:tc>
                  <a:txBody>
                    <a:bodyPr/>
                    <a:lstStyle/>
                    <a:p>
                      <a:endParaRPr lang="en-US" sz="1200" dirty="0"/>
                    </a:p>
                  </a:txBody>
                  <a:tcPr marL="68580" marR="68580" marT="34290" marB="34290"/>
                </a:tc>
                <a:tc>
                  <a:txBody>
                    <a:bodyPr/>
                    <a:lstStyle/>
                    <a:p>
                      <a:endParaRPr lang="en-US" sz="1200" dirty="0"/>
                    </a:p>
                  </a:txBody>
                  <a:tcPr marL="68580" marR="68580" marT="34290" marB="34290"/>
                </a:tc>
                <a:tc>
                  <a:txBody>
                    <a:bodyPr/>
                    <a:lstStyle/>
                    <a:p>
                      <a:endParaRPr lang="en-US" sz="1200" dirty="0"/>
                    </a:p>
                  </a:txBody>
                  <a:tcPr marL="68580" marR="68580" marT="34290" marB="34290"/>
                </a:tc>
                <a:tc>
                  <a:txBody>
                    <a:bodyPr/>
                    <a:lstStyle/>
                    <a:p>
                      <a:endParaRPr lang="en-US" sz="1200" dirty="0"/>
                    </a:p>
                  </a:txBody>
                  <a:tcPr marL="68580" marR="68580" marT="34290" marB="34290"/>
                </a:tc>
                <a:tc>
                  <a:txBody>
                    <a:bodyPr/>
                    <a:lstStyle/>
                    <a:p>
                      <a:r>
                        <a:rPr lang="en-US" sz="1200" dirty="0"/>
                        <a:t>1</a:t>
                      </a:r>
                    </a:p>
                    <a:p>
                      <a:r>
                        <a:rPr lang="en-US" sz="900" dirty="0" smtClean="0"/>
                        <a:t>Advertisement – CDBG-CV</a:t>
                      </a:r>
                      <a:endParaRPr lang="en-US" sz="900" dirty="0"/>
                    </a:p>
                    <a:p>
                      <a:endParaRPr lang="en-US" sz="900" dirty="0"/>
                    </a:p>
                  </a:txBody>
                  <a:tcPr marL="68580" marR="68580" marT="34290" marB="34290">
                    <a:solidFill>
                      <a:srgbClr val="FFFF00"/>
                    </a:solidFill>
                  </a:tcPr>
                </a:tc>
                <a:tc>
                  <a:txBody>
                    <a:bodyPr/>
                    <a:lstStyle/>
                    <a:p>
                      <a:r>
                        <a:rPr lang="en-US" sz="1200" dirty="0"/>
                        <a:t>2</a:t>
                      </a:r>
                    </a:p>
                  </a:txBody>
                  <a:tcPr marL="68580" marR="68580" marT="34290" marB="34290"/>
                </a:tc>
                <a:extLst>
                  <a:ext uri="{0D108BD9-81ED-4DB2-BD59-A6C34878D82A}">
                    <a16:rowId xmlns:a16="http://schemas.microsoft.com/office/drawing/2014/main" val="10001"/>
                  </a:ext>
                </a:extLst>
              </a:tr>
              <a:tr h="885976">
                <a:tc>
                  <a:txBody>
                    <a:bodyPr/>
                    <a:lstStyle/>
                    <a:p>
                      <a:r>
                        <a:rPr lang="en-US" sz="1200" dirty="0"/>
                        <a:t>3</a:t>
                      </a:r>
                    </a:p>
                  </a:txBody>
                  <a:tcPr marL="68580" marR="68580" marT="34290" marB="34290"/>
                </a:tc>
                <a:tc>
                  <a:txBody>
                    <a:bodyPr/>
                    <a:lstStyle/>
                    <a:p>
                      <a:r>
                        <a:rPr lang="en-US" sz="1200" dirty="0"/>
                        <a:t>4</a:t>
                      </a:r>
                    </a:p>
                  </a:txBody>
                  <a:tcPr marL="68580" marR="68580" marT="34290" marB="34290"/>
                </a:tc>
                <a:tc>
                  <a:txBody>
                    <a:bodyPr/>
                    <a:lstStyle/>
                    <a:p>
                      <a:r>
                        <a:rPr lang="en-US" sz="1200" dirty="0"/>
                        <a:t>5</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t>Advertisement</a:t>
                      </a:r>
                    </a:p>
                  </a:txBody>
                  <a:tcPr marL="68580" marR="68580" marT="34290" marB="34290">
                    <a:solidFill>
                      <a:schemeClr val="accent3"/>
                    </a:solidFill>
                  </a:tcPr>
                </a:tc>
                <a:tc>
                  <a:txBody>
                    <a:bodyPr/>
                    <a:lstStyle/>
                    <a:p>
                      <a:r>
                        <a:rPr lang="en-US" sz="1200" dirty="0" smtClean="0"/>
                        <a:t>6</a:t>
                      </a:r>
                    </a:p>
                    <a:p>
                      <a:r>
                        <a:rPr lang="en-US" sz="1200" dirty="0" smtClean="0"/>
                        <a:t>First Eligible Hearing Date – CDBG-CV </a:t>
                      </a:r>
                      <a:endParaRPr lang="en-US" sz="1200" dirty="0"/>
                    </a:p>
                  </a:txBody>
                  <a:tcPr marL="68580" marR="68580" marT="34290" marB="34290">
                    <a:solidFill>
                      <a:srgbClr val="FFFF00"/>
                    </a:solidFill>
                  </a:tcPr>
                </a:tc>
                <a:tc>
                  <a:txBody>
                    <a:bodyPr/>
                    <a:lstStyle/>
                    <a:p>
                      <a:r>
                        <a:rPr lang="en-US" sz="1200" dirty="0"/>
                        <a:t>7</a:t>
                      </a:r>
                    </a:p>
                  </a:txBody>
                  <a:tcPr marL="68580" marR="68580" marT="34290" marB="34290"/>
                </a:tc>
                <a:tc>
                  <a:txBody>
                    <a:bodyPr/>
                    <a:lstStyle/>
                    <a:p>
                      <a:r>
                        <a:rPr lang="en-US" sz="1200" dirty="0"/>
                        <a:t>8</a:t>
                      </a:r>
                    </a:p>
                    <a:p>
                      <a:r>
                        <a:rPr lang="en-US" sz="900" dirty="0"/>
                        <a:t>First Eligible Hearing Date</a:t>
                      </a:r>
                    </a:p>
                  </a:txBody>
                  <a:tcPr marL="68580" marR="68580" marT="34290" marB="34290">
                    <a:solidFill>
                      <a:schemeClr val="accent5"/>
                    </a:solidFill>
                  </a:tcPr>
                </a:tc>
                <a:tc>
                  <a:txBody>
                    <a:bodyPr/>
                    <a:lstStyle/>
                    <a:p>
                      <a:r>
                        <a:rPr lang="en-US" sz="1200" dirty="0"/>
                        <a:t>9</a:t>
                      </a:r>
                    </a:p>
                  </a:txBody>
                  <a:tcPr marL="68580" marR="68580" marT="34290" marB="34290"/>
                </a:tc>
                <a:extLst>
                  <a:ext uri="{0D108BD9-81ED-4DB2-BD59-A6C34878D82A}">
                    <a16:rowId xmlns:a16="http://schemas.microsoft.com/office/drawing/2014/main" val="10002"/>
                  </a:ext>
                </a:extLst>
              </a:tr>
              <a:tr h="885976">
                <a:tc>
                  <a:txBody>
                    <a:bodyPr/>
                    <a:lstStyle/>
                    <a:p>
                      <a:r>
                        <a:rPr lang="en-US" sz="1200" dirty="0"/>
                        <a:t>10</a:t>
                      </a:r>
                    </a:p>
                  </a:txBody>
                  <a:tcPr marL="68580" marR="68580" marT="34290" marB="34290"/>
                </a:tc>
                <a:tc>
                  <a:txBody>
                    <a:bodyPr/>
                    <a:lstStyle/>
                    <a:p>
                      <a:r>
                        <a:rPr lang="en-US" sz="1200" dirty="0"/>
                        <a:t>11</a:t>
                      </a:r>
                    </a:p>
                  </a:txBody>
                  <a:tcPr marL="68580" marR="68580" marT="34290" marB="34290"/>
                </a:tc>
                <a:tc>
                  <a:txBody>
                    <a:bodyPr/>
                    <a:lstStyle/>
                    <a:p>
                      <a:r>
                        <a:rPr lang="en-US" sz="1200" dirty="0"/>
                        <a:t>12</a:t>
                      </a:r>
                    </a:p>
                    <a:p>
                      <a:r>
                        <a:rPr lang="en-US" sz="900" dirty="0"/>
                        <a:t>First</a:t>
                      </a:r>
                      <a:r>
                        <a:rPr lang="en-US" sz="900" baseline="0" dirty="0"/>
                        <a:t> Eligible Bid Due Date</a:t>
                      </a:r>
                      <a:endParaRPr lang="en-US" sz="900" dirty="0"/>
                    </a:p>
                  </a:txBody>
                  <a:tcPr marL="68580" marR="68580" marT="34290" marB="34290">
                    <a:solidFill>
                      <a:schemeClr val="accent3"/>
                    </a:solidFill>
                  </a:tcPr>
                </a:tc>
                <a:tc>
                  <a:txBody>
                    <a:bodyPr/>
                    <a:lstStyle/>
                    <a:p>
                      <a:r>
                        <a:rPr lang="en-US" sz="1200" dirty="0"/>
                        <a:t>13</a:t>
                      </a:r>
                    </a:p>
                  </a:txBody>
                  <a:tcPr marL="68580" marR="68580" marT="34290" marB="34290"/>
                </a:tc>
                <a:tc>
                  <a:txBody>
                    <a:bodyPr/>
                    <a:lstStyle/>
                    <a:p>
                      <a:r>
                        <a:rPr lang="en-US" sz="1200" dirty="0"/>
                        <a:t>14</a:t>
                      </a:r>
                    </a:p>
                  </a:txBody>
                  <a:tcPr marL="68580" marR="68580" marT="34290" marB="34290">
                    <a:solidFill>
                      <a:srgbClr val="CBCED3"/>
                    </a:solidFill>
                  </a:tcPr>
                </a:tc>
                <a:tc>
                  <a:txBody>
                    <a:bodyPr/>
                    <a:lstStyle/>
                    <a:p>
                      <a:r>
                        <a:rPr lang="en-US" sz="1200" dirty="0"/>
                        <a:t>15</a:t>
                      </a:r>
                    </a:p>
                  </a:txBody>
                  <a:tcPr marL="68580" marR="68580" marT="34290" marB="34290">
                    <a:solidFill>
                      <a:srgbClr val="CBCED3"/>
                    </a:solidFill>
                  </a:tcPr>
                </a:tc>
                <a:tc>
                  <a:txBody>
                    <a:bodyPr/>
                    <a:lstStyle/>
                    <a:p>
                      <a:r>
                        <a:rPr lang="en-US" sz="1200" dirty="0"/>
                        <a:t>16</a:t>
                      </a:r>
                    </a:p>
                  </a:txBody>
                  <a:tcPr marL="68580" marR="68580" marT="34290" marB="34290"/>
                </a:tc>
                <a:extLst>
                  <a:ext uri="{0D108BD9-81ED-4DB2-BD59-A6C34878D82A}">
                    <a16:rowId xmlns:a16="http://schemas.microsoft.com/office/drawing/2014/main" val="10003"/>
                  </a:ext>
                </a:extLst>
              </a:tr>
              <a:tr h="1001889">
                <a:tc>
                  <a:txBody>
                    <a:bodyPr/>
                    <a:lstStyle/>
                    <a:p>
                      <a:r>
                        <a:rPr lang="en-US" sz="1200" dirty="0"/>
                        <a:t>17</a:t>
                      </a:r>
                    </a:p>
                  </a:txBody>
                  <a:tcPr marL="68580" marR="68580" marT="34290" marB="34290"/>
                </a:tc>
                <a:tc>
                  <a:txBody>
                    <a:bodyPr/>
                    <a:lstStyle/>
                    <a:p>
                      <a:r>
                        <a:rPr lang="en-US" sz="1200" dirty="0"/>
                        <a:t>18</a:t>
                      </a:r>
                    </a:p>
                  </a:txBody>
                  <a:tcPr marL="68580" marR="68580" marT="34290" marB="34290"/>
                </a:tc>
                <a:tc>
                  <a:txBody>
                    <a:bodyPr/>
                    <a:lstStyle/>
                    <a:p>
                      <a:r>
                        <a:rPr lang="en-US" sz="1200" dirty="0"/>
                        <a:t>19</a:t>
                      </a:r>
                    </a:p>
                  </a:txBody>
                  <a:tcPr marL="68580" marR="68580" marT="34290" marB="34290"/>
                </a:tc>
                <a:tc>
                  <a:txBody>
                    <a:bodyPr/>
                    <a:lstStyle/>
                    <a:p>
                      <a:r>
                        <a:rPr lang="en-US" sz="1200" dirty="0"/>
                        <a:t>20</a:t>
                      </a:r>
                    </a:p>
                  </a:txBody>
                  <a:tcPr marL="68580" marR="68580" marT="34290" marB="34290"/>
                </a:tc>
                <a:tc>
                  <a:txBody>
                    <a:bodyPr/>
                    <a:lstStyle/>
                    <a:p>
                      <a:r>
                        <a:rPr lang="en-US" sz="1200" dirty="0"/>
                        <a:t>21</a:t>
                      </a:r>
                    </a:p>
                  </a:txBody>
                  <a:tcPr marL="68580" marR="68580" marT="34290" marB="34290"/>
                </a:tc>
                <a:tc>
                  <a:txBody>
                    <a:bodyPr/>
                    <a:lstStyle/>
                    <a:p>
                      <a:r>
                        <a:rPr lang="en-US" sz="1200" dirty="0"/>
                        <a:t>22</a:t>
                      </a:r>
                      <a:endParaRPr lang="en-US" sz="900" dirty="0"/>
                    </a:p>
                    <a:p>
                      <a:r>
                        <a:rPr lang="en-US" sz="900" dirty="0"/>
                        <a:t>Last Eligible Hearing </a:t>
                      </a:r>
                      <a:r>
                        <a:rPr lang="en-US" sz="900" dirty="0" smtClean="0"/>
                        <a:t>Date – CDBG-CV</a:t>
                      </a:r>
                      <a:endParaRPr lang="en-US" sz="900" dirty="0"/>
                    </a:p>
                    <a:p>
                      <a:endParaRPr lang="en-US" sz="900" dirty="0"/>
                    </a:p>
                  </a:txBody>
                  <a:tcPr marL="68580" marR="68580" marT="34290" marB="34290">
                    <a:solidFill>
                      <a:srgbClr val="FFFF00"/>
                    </a:solidFill>
                  </a:tcPr>
                </a:tc>
                <a:tc>
                  <a:txBody>
                    <a:bodyPr/>
                    <a:lstStyle/>
                    <a:p>
                      <a:r>
                        <a:rPr lang="en-US" sz="1200" dirty="0"/>
                        <a:t>23</a:t>
                      </a:r>
                    </a:p>
                  </a:txBody>
                  <a:tcPr marL="68580" marR="68580" marT="34290" marB="34290"/>
                </a:tc>
                <a:extLst>
                  <a:ext uri="{0D108BD9-81ED-4DB2-BD59-A6C34878D82A}">
                    <a16:rowId xmlns:a16="http://schemas.microsoft.com/office/drawing/2014/main" val="10004"/>
                  </a:ext>
                </a:extLst>
              </a:tr>
              <a:tr h="885976">
                <a:tc>
                  <a:txBody>
                    <a:bodyPr/>
                    <a:lstStyle/>
                    <a:p>
                      <a:r>
                        <a:rPr lang="en-US" sz="1200" dirty="0"/>
                        <a:t>24</a:t>
                      </a:r>
                    </a:p>
                  </a:txBody>
                  <a:tcPr marL="68580" marR="68580" marT="34290" marB="34290"/>
                </a:tc>
                <a:tc>
                  <a:txBody>
                    <a:bodyPr/>
                    <a:lstStyle/>
                    <a:p>
                      <a:r>
                        <a:rPr lang="en-US" sz="1200" dirty="0"/>
                        <a:t>25</a:t>
                      </a:r>
                    </a:p>
                  </a:txBody>
                  <a:tcPr marL="68580" marR="68580" marT="34290" marB="34290"/>
                </a:tc>
                <a:tc>
                  <a:txBody>
                    <a:bodyPr/>
                    <a:lstStyle/>
                    <a:p>
                      <a:r>
                        <a:rPr lang="en-US" sz="1200" dirty="0"/>
                        <a:t>26</a:t>
                      </a:r>
                    </a:p>
                    <a:p>
                      <a:r>
                        <a:rPr lang="en-US" sz="900" dirty="0"/>
                        <a:t>Last Eligible Bid</a:t>
                      </a:r>
                      <a:r>
                        <a:rPr lang="en-US" sz="900" baseline="0" dirty="0"/>
                        <a:t> Due Date</a:t>
                      </a:r>
                      <a:endParaRPr lang="en-US" sz="900" dirty="0"/>
                    </a:p>
                  </a:txBody>
                  <a:tcPr marL="68580" marR="68580" marT="34290" marB="34290">
                    <a:solidFill>
                      <a:schemeClr val="accent3"/>
                    </a:solidFill>
                  </a:tcPr>
                </a:tc>
                <a:tc>
                  <a:txBody>
                    <a:bodyPr/>
                    <a:lstStyle/>
                    <a:p>
                      <a:r>
                        <a:rPr lang="en-US" sz="1200" dirty="0"/>
                        <a:t>27</a:t>
                      </a:r>
                    </a:p>
                  </a:txBody>
                  <a:tcPr marL="68580" marR="68580" marT="34290" marB="34290"/>
                </a:tc>
                <a:tc>
                  <a:txBody>
                    <a:bodyPr/>
                    <a:lstStyle/>
                    <a:p>
                      <a:r>
                        <a:rPr lang="en-US" sz="1200" dirty="0"/>
                        <a:t>28</a:t>
                      </a:r>
                    </a:p>
                  </a:txBody>
                  <a:tcPr marL="68580" marR="68580" marT="34290" marB="34290"/>
                </a:tc>
                <a:tc>
                  <a:txBody>
                    <a:bodyPr/>
                    <a:lstStyle/>
                    <a:p>
                      <a:r>
                        <a:rPr lang="en-US" sz="1200" dirty="0"/>
                        <a:t>29</a:t>
                      </a:r>
                    </a:p>
                  </a:txBody>
                  <a:tcPr marL="68580" marR="68580" marT="34290" marB="34290"/>
                </a:tc>
                <a:tc>
                  <a:txBody>
                    <a:bodyPr/>
                    <a:lstStyle/>
                    <a:p>
                      <a:r>
                        <a:rPr lang="en-US" sz="1200" dirty="0"/>
                        <a:t>30</a:t>
                      </a:r>
                    </a:p>
                  </a:txBody>
                  <a:tcPr marL="68580" marR="68580" marT="34290" marB="34290"/>
                </a:tc>
                <a:extLst>
                  <a:ext uri="{0D108BD9-81ED-4DB2-BD59-A6C34878D82A}">
                    <a16:rowId xmlns:a16="http://schemas.microsoft.com/office/drawing/2014/main" val="10005"/>
                  </a:ext>
                </a:extLst>
              </a:tr>
            </a:tbl>
          </a:graphicData>
        </a:graphic>
      </p:graphicFrame>
      <p:sp>
        <p:nvSpPr>
          <p:cNvPr id="6" name="Title 1">
            <a:extLst>
              <a:ext uri="{FF2B5EF4-FFF2-40B4-BE49-F238E27FC236}">
                <a16:creationId xmlns:a16="http://schemas.microsoft.com/office/drawing/2014/main" id="{77457FE8-7D8E-4BA2-A86A-6363485A824F}"/>
              </a:ext>
            </a:extLst>
          </p:cNvPr>
          <p:cNvSpPr txBox="1">
            <a:spLocks/>
          </p:cNvSpPr>
          <p:nvPr/>
        </p:nvSpPr>
        <p:spPr bwMode="auto">
          <a:xfrm>
            <a:off x="266700" y="228600"/>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smtClean="0">
                <a:cs typeface="Aharoni" panose="02010803020104030203" pitchFamily="2" charset="-79"/>
              </a:rPr>
              <a:t>CDBG-CV Citizen </a:t>
            </a:r>
            <a:r>
              <a:rPr lang="en-US" sz="4800" kern="0" dirty="0">
                <a:cs typeface="Aharoni" panose="02010803020104030203" pitchFamily="2" charset="-79"/>
              </a:rPr>
              <a:t>Participation</a:t>
            </a:r>
          </a:p>
        </p:txBody>
      </p:sp>
      <p:sp>
        <p:nvSpPr>
          <p:cNvPr id="5"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4159835853"/>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7905750" cy="2682874"/>
          </a:xfrm>
        </p:spPr>
        <p:txBody>
          <a:bodyPr>
            <a:noAutofit/>
          </a:bodyPr>
          <a:lstStyle/>
          <a:p>
            <a:pPr algn="ctr">
              <a:lnSpc>
                <a:spcPct val="150000"/>
              </a:lnSpc>
            </a:pPr>
            <a:r>
              <a:rPr lang="en-US" sz="5400" b="1" cap="none" dirty="0">
                <a:solidFill>
                  <a:srgbClr val="0070C0"/>
                </a:solidFill>
                <a:latin typeface="Segoe UI Semibold" panose="020B0702040204020203" pitchFamily="34" charset="0"/>
                <a:cs typeface="Segoe UI Semibold" panose="020B0702040204020203" pitchFamily="34" charset="0"/>
              </a:rPr>
              <a:t>Kentucky State</a:t>
            </a:r>
            <a:br>
              <a:rPr lang="en-US" sz="5400" b="1" cap="none" dirty="0">
                <a:solidFill>
                  <a:srgbClr val="0070C0"/>
                </a:solidFill>
                <a:latin typeface="Segoe UI Semibold" panose="020B0702040204020203" pitchFamily="34" charset="0"/>
                <a:cs typeface="Segoe UI Semibold" panose="020B0702040204020203" pitchFamily="34" charset="0"/>
              </a:rPr>
            </a:br>
            <a:r>
              <a:rPr lang="en-US" sz="5400" b="1" cap="none" dirty="0">
                <a:solidFill>
                  <a:srgbClr val="0070C0"/>
                </a:solidFill>
                <a:latin typeface="Segoe UI Semibold" panose="020B0702040204020203" pitchFamily="34" charset="0"/>
                <a:cs typeface="Segoe UI Semibold" panose="020B0702040204020203" pitchFamily="34" charset="0"/>
              </a:rPr>
              <a:t> eClearinghouse</a:t>
            </a:r>
          </a:p>
        </p:txBody>
      </p:sp>
      <p:sp>
        <p:nvSpPr>
          <p:cNvPr id="3"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2331849685"/>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6940F76-5DE8-4771-AC0C-AB51E637F446}"/>
              </a:ext>
            </a:extLst>
          </p:cNvPr>
          <p:cNvSpPr>
            <a:spLocks noGrp="1"/>
          </p:cNvSpPr>
          <p:nvPr>
            <p:ph type="title"/>
          </p:nvPr>
        </p:nvSpPr>
        <p:spPr>
          <a:xfrm>
            <a:off x="476250" y="609600"/>
            <a:ext cx="7886700" cy="1325563"/>
          </a:xfrm>
        </p:spPr>
        <p:txBody>
          <a:bodyPr/>
          <a:lstStyle/>
          <a:p>
            <a:r>
              <a:rPr lang="en-US" sz="4800" dirty="0"/>
              <a:t>eClearinghouse</a:t>
            </a:r>
          </a:p>
        </p:txBody>
      </p:sp>
      <p:sp>
        <p:nvSpPr>
          <p:cNvPr id="3" name="Content Placeholder 2"/>
          <p:cNvSpPr>
            <a:spLocks noGrp="1"/>
          </p:cNvSpPr>
          <p:nvPr>
            <p:ph idx="1"/>
          </p:nvPr>
        </p:nvSpPr>
        <p:spPr>
          <a:xfrm>
            <a:off x="304800" y="1752600"/>
            <a:ext cx="8229600" cy="4495800"/>
          </a:xfrm>
        </p:spPr>
        <p:txBody>
          <a:bodyPr>
            <a:noAutofit/>
          </a:bodyPr>
          <a:lstStyle/>
          <a:p>
            <a:pPr>
              <a:lnSpc>
                <a:spcPct val="100000"/>
              </a:lnSpc>
              <a:spcAft>
                <a:spcPts val="1350"/>
              </a:spcAft>
              <a:buNone/>
            </a:pPr>
            <a:r>
              <a:rPr lang="en-US" sz="3000" b="1" dirty="0" err="1">
                <a:solidFill>
                  <a:srgbClr val="0070C0"/>
                </a:solidFill>
                <a:cs typeface="Aharoni" panose="02010803020104030203" pitchFamily="2" charset="-79"/>
              </a:rPr>
              <a:t>eClearinghouse</a:t>
            </a:r>
            <a:r>
              <a:rPr lang="en-US" sz="3000" b="1" dirty="0">
                <a:solidFill>
                  <a:srgbClr val="0070C0"/>
                </a:solidFill>
                <a:cs typeface="Aharoni" panose="02010803020104030203" pitchFamily="2" charset="-79"/>
              </a:rPr>
              <a:t> </a:t>
            </a:r>
            <a:r>
              <a:rPr lang="en-US" sz="3000" b="1" dirty="0" smtClean="0">
                <a:solidFill>
                  <a:srgbClr val="0070C0"/>
                </a:solidFill>
                <a:cs typeface="Aharoni" panose="02010803020104030203" pitchFamily="2" charset="-79"/>
              </a:rPr>
              <a:t>Review</a:t>
            </a:r>
          </a:p>
          <a:p>
            <a:pPr lvl="1">
              <a:lnSpc>
                <a:spcPct val="100000"/>
              </a:lnSpc>
              <a:spcAft>
                <a:spcPts val="900"/>
              </a:spcAft>
              <a:buFont typeface="Arial" panose="020B0604020202020204" pitchFamily="34" charset="0"/>
              <a:buChar char="•"/>
            </a:pPr>
            <a:r>
              <a:rPr lang="en-US" dirty="0" smtClean="0">
                <a:cs typeface="Aharoni" panose="02010803020104030203" pitchFamily="2" charset="-79"/>
              </a:rPr>
              <a:t>All CDBG-CV </a:t>
            </a:r>
            <a:r>
              <a:rPr lang="en-US" dirty="0">
                <a:cs typeface="Aharoni" panose="02010803020104030203" pitchFamily="2" charset="-79"/>
              </a:rPr>
              <a:t>applications are subject to the eClearinghouse Review process and must have an endorsement letter submitted with the application</a:t>
            </a:r>
          </a:p>
          <a:p>
            <a:pPr lvl="1">
              <a:lnSpc>
                <a:spcPct val="100000"/>
              </a:lnSpc>
              <a:spcAft>
                <a:spcPts val="900"/>
              </a:spcAft>
              <a:buFont typeface="Arial" panose="020B0604020202020204" pitchFamily="34" charset="0"/>
              <a:buChar char="•"/>
            </a:pPr>
            <a:r>
              <a:rPr lang="en-US" dirty="0" smtClean="0">
                <a:cs typeface="Aharoni" panose="02010803020104030203" pitchFamily="2" charset="-79"/>
              </a:rPr>
              <a:t>Failure </a:t>
            </a:r>
            <a:r>
              <a:rPr lang="en-US" dirty="0">
                <a:cs typeface="Aharoni" panose="02010803020104030203" pitchFamily="2" charset="-79"/>
              </a:rPr>
              <a:t>to do so will disqualify the </a:t>
            </a:r>
            <a:r>
              <a:rPr lang="en-US" dirty="0" smtClean="0">
                <a:cs typeface="Aharoni" panose="02010803020104030203" pitchFamily="2" charset="-79"/>
              </a:rPr>
              <a:t>application</a:t>
            </a:r>
          </a:p>
          <a:p>
            <a:pPr lvl="1">
              <a:lnSpc>
                <a:spcPct val="100000"/>
              </a:lnSpc>
              <a:spcAft>
                <a:spcPts val="900"/>
              </a:spcAft>
            </a:pPr>
            <a:r>
              <a:rPr lang="en-US" dirty="0">
                <a:cs typeface="Aharoni" panose="02010803020104030203" pitchFamily="2" charset="-79"/>
              </a:rPr>
              <a:t>In order to secure the endorsement letter, applicants must submit a request for review to the </a:t>
            </a:r>
            <a:r>
              <a:rPr lang="en-US" dirty="0" err="1">
                <a:cs typeface="Aharoni" panose="02010803020104030203" pitchFamily="2" charset="-79"/>
              </a:rPr>
              <a:t>eClearinghouse</a:t>
            </a:r>
            <a:r>
              <a:rPr lang="en-US" dirty="0">
                <a:cs typeface="Aharoni" panose="02010803020104030203" pitchFamily="2" charset="-79"/>
              </a:rPr>
              <a:t> at least thirty (30) working days prior to submission of a CDBG application to DLG to make sure it gets an endorsement letter in time to submit with the </a:t>
            </a:r>
            <a:r>
              <a:rPr lang="en-US" dirty="0" smtClean="0">
                <a:cs typeface="Aharoni" panose="02010803020104030203" pitchFamily="2" charset="-79"/>
              </a:rPr>
              <a:t>application</a:t>
            </a:r>
          </a:p>
          <a:p>
            <a:pPr lvl="1">
              <a:lnSpc>
                <a:spcPct val="100000"/>
              </a:lnSpc>
              <a:spcAft>
                <a:spcPts val="900"/>
              </a:spcAft>
            </a:pPr>
            <a:r>
              <a:rPr lang="en-US" dirty="0" smtClean="0">
                <a:solidFill>
                  <a:srgbClr val="FF0000"/>
                </a:solidFill>
                <a:cs typeface="Aharoni" panose="02010803020104030203" pitchFamily="2" charset="-79"/>
              </a:rPr>
              <a:t>This process can be started immediately…TODAY!</a:t>
            </a:r>
          </a:p>
          <a:p>
            <a:pPr lvl="1">
              <a:spcAft>
                <a:spcPts val="900"/>
              </a:spcAft>
            </a:pPr>
            <a:r>
              <a:rPr lang="en-US" dirty="0"/>
              <a:t>For </a:t>
            </a:r>
            <a:r>
              <a:rPr lang="en-US" dirty="0" err="1"/>
              <a:t>eClearinghouse</a:t>
            </a:r>
            <a:r>
              <a:rPr lang="en-US" dirty="0"/>
              <a:t> submissions, go to </a:t>
            </a:r>
            <a:r>
              <a:rPr lang="en-US" dirty="0">
                <a:ln w="0"/>
                <a:solidFill>
                  <a:srgbClr val="FFFF00"/>
                </a:solidFill>
                <a:effectLst>
                  <a:outerShdw blurRad="38100" dist="19050" dir="2700000" algn="tl" rotWithShape="0">
                    <a:schemeClr val="dk1">
                      <a:alpha val="40000"/>
                    </a:schemeClr>
                  </a:outerShdw>
                </a:effectLst>
                <a:hlinkClick r:id="rId3"/>
              </a:rPr>
              <a:t>http://kydlgweb.ky.gov/eClearinghouse/16_echHome.cfm</a:t>
            </a:r>
            <a:endParaRPr lang="en-US" dirty="0">
              <a:ln w="0"/>
              <a:solidFill>
                <a:srgbClr val="FFFF00"/>
              </a:solidFill>
              <a:effectLst>
                <a:outerShdw blurRad="38100" dist="19050" dir="2700000" algn="tl" rotWithShape="0">
                  <a:schemeClr val="dk1">
                    <a:alpha val="40000"/>
                  </a:schemeClr>
                </a:outerShdw>
              </a:effectLst>
            </a:endParaRPr>
          </a:p>
          <a:p>
            <a:pPr lvl="1">
              <a:spcAft>
                <a:spcPts val="900"/>
              </a:spcAft>
            </a:pPr>
            <a:r>
              <a:rPr lang="en-US" dirty="0"/>
              <a:t>If you need further assistance, please contact Lee </a:t>
            </a:r>
            <a:r>
              <a:rPr lang="en-US" dirty="0" err="1"/>
              <a:t>Nalley</a:t>
            </a:r>
            <a:r>
              <a:rPr lang="en-US" dirty="0"/>
              <a:t> </a:t>
            </a:r>
            <a:r>
              <a:rPr lang="en-US" dirty="0" smtClean="0"/>
              <a:t>at </a:t>
            </a:r>
            <a:r>
              <a:rPr lang="en-US" b="1" dirty="0" smtClean="0">
                <a:hlinkClick r:id="rId4"/>
              </a:rPr>
              <a:t>Lee.Nalley@ky.gov</a:t>
            </a:r>
            <a:r>
              <a:rPr lang="en-US" dirty="0" smtClean="0"/>
              <a:t> </a:t>
            </a:r>
            <a:r>
              <a:rPr lang="en-US" dirty="0"/>
              <a:t>or </a:t>
            </a:r>
            <a:r>
              <a:rPr lang="en-US" b="1" dirty="0">
                <a:solidFill>
                  <a:schemeClr val="accent1">
                    <a:lumMod val="75000"/>
                  </a:schemeClr>
                </a:solidFill>
                <a:latin typeface="Calibri" panose="020F0502020204030204" pitchFamily="34" charset="0"/>
                <a:ea typeface="Calibri" panose="020F0502020204030204" pitchFamily="34" charset="0"/>
              </a:rPr>
              <a:t>502-892-3462 </a:t>
            </a:r>
            <a:endParaRPr lang="en-US" dirty="0">
              <a:cs typeface="Aharoni" panose="02010803020104030203" pitchFamily="2" charset="-79"/>
            </a:endParaRPr>
          </a:p>
          <a:p>
            <a:pPr marL="342900" lvl="1" indent="0">
              <a:lnSpc>
                <a:spcPct val="100000"/>
              </a:lnSpc>
              <a:spcAft>
                <a:spcPts val="900"/>
              </a:spcAft>
              <a:buNone/>
            </a:pPr>
            <a:endParaRPr lang="en-US" dirty="0" smtClean="0">
              <a:cs typeface="Aharoni" panose="02010803020104030203" pitchFamily="2" charset="-79"/>
            </a:endParaRPr>
          </a:p>
          <a:p>
            <a:pPr lvl="1">
              <a:lnSpc>
                <a:spcPct val="100000"/>
              </a:lnSpc>
              <a:spcAft>
                <a:spcPts val="900"/>
              </a:spcAft>
              <a:buFont typeface="Arial" panose="020B0604020202020204" pitchFamily="34" charset="0"/>
              <a:buChar char="•"/>
            </a:pPr>
            <a:endParaRPr lang="en-US" dirty="0">
              <a:cs typeface="Aharoni" panose="02010803020104030203" pitchFamily="2" charset="-79"/>
            </a:endParaRP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3872110808"/>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C3B0A6-780F-46AA-A959-28CB8C1594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676400"/>
            <a:ext cx="9144000" cy="5181600"/>
          </a:xfrm>
          <a:prstGeom prst="rect">
            <a:avLst/>
          </a:prstGeom>
        </p:spPr>
      </p:pic>
      <p:sp>
        <p:nvSpPr>
          <p:cNvPr id="6" name="Title 5">
            <a:extLst>
              <a:ext uri="{FF2B5EF4-FFF2-40B4-BE49-F238E27FC236}">
                <a16:creationId xmlns:a16="http://schemas.microsoft.com/office/drawing/2014/main" id="{7ACDEB49-5795-4DBB-9C6E-D1A17444F3D1}"/>
              </a:ext>
            </a:extLst>
          </p:cNvPr>
          <p:cNvSpPr txBox="1">
            <a:spLocks/>
          </p:cNvSpPr>
          <p:nvPr/>
        </p:nvSpPr>
        <p:spPr bwMode="auto">
          <a:xfrm>
            <a:off x="0" y="0"/>
            <a:ext cx="9144000" cy="81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pPr algn="ctr"/>
            <a:endParaRPr lang="en-US" sz="4800" kern="0" dirty="0"/>
          </a:p>
        </p:txBody>
      </p:sp>
      <p:sp>
        <p:nvSpPr>
          <p:cNvPr id="7" name="Title 1">
            <a:extLst>
              <a:ext uri="{FF2B5EF4-FFF2-40B4-BE49-F238E27FC236}">
                <a16:creationId xmlns:a16="http://schemas.microsoft.com/office/drawing/2014/main" id="{D97227D1-2E8F-4D4E-A7B9-FD1F7416498D}"/>
              </a:ext>
            </a:extLst>
          </p:cNvPr>
          <p:cNvSpPr txBox="1">
            <a:spLocks/>
          </p:cNvSpPr>
          <p:nvPr/>
        </p:nvSpPr>
        <p:spPr bwMode="auto">
          <a:xfrm>
            <a:off x="266700" y="615574"/>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latin typeface="Segoe UI Semibold" panose="020B0702040204020203" pitchFamily="34" charset="0"/>
                <a:cs typeface="Segoe UI Semibold" panose="020B0702040204020203" pitchFamily="34" charset="0"/>
              </a:rPr>
              <a:t>Meeting National Objectives</a:t>
            </a:r>
          </a:p>
        </p:txBody>
      </p:sp>
      <p:sp>
        <p:nvSpPr>
          <p:cNvPr id="8"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153944206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828800"/>
            <a:ext cx="8286750" cy="4057650"/>
          </a:xfrm>
        </p:spPr>
        <p:txBody>
          <a:bodyPr>
            <a:normAutofit/>
          </a:bodyPr>
          <a:lstStyle/>
          <a:p>
            <a:pPr marL="457200" lvl="1" indent="0">
              <a:spcAft>
                <a:spcPts val="900"/>
              </a:spcAft>
              <a:buNone/>
            </a:pPr>
            <a:r>
              <a:rPr lang="en-US" sz="3200" b="1" i="1" dirty="0"/>
              <a:t>HUD Guide to National Objectives and Eligible Activities for State CDBG Program</a:t>
            </a:r>
          </a:p>
          <a:p>
            <a:pPr lvl="2">
              <a:spcAft>
                <a:spcPts val="900"/>
              </a:spcAft>
              <a:buFont typeface="Arial" panose="020B0604020202020204" pitchFamily="34" charset="0"/>
              <a:buChar char="•"/>
            </a:pPr>
            <a:r>
              <a:rPr lang="en-US" sz="2800" dirty="0"/>
              <a:t>Chapter 3 – Meeting a National Objective</a:t>
            </a:r>
          </a:p>
          <a:p>
            <a:pPr lvl="2">
              <a:spcAft>
                <a:spcPts val="900"/>
              </a:spcAft>
              <a:buFont typeface="Arial" panose="020B0604020202020204" pitchFamily="34" charset="0"/>
              <a:buChar char="•"/>
            </a:pPr>
            <a:r>
              <a:rPr lang="en-US" sz="2800" u="sng" dirty="0">
                <a:hlinkClick r:id="rId3"/>
              </a:rPr>
              <a:t>https://www.hudexchange.info/resource/2179/guide-national-objectives-eligible-activities-state-cdbg-programs/</a:t>
            </a:r>
            <a:endParaRPr lang="en-US" sz="2800" dirty="0"/>
          </a:p>
        </p:txBody>
      </p:sp>
      <p:sp>
        <p:nvSpPr>
          <p:cNvPr id="9" name="Title 1">
            <a:extLst>
              <a:ext uri="{FF2B5EF4-FFF2-40B4-BE49-F238E27FC236}">
                <a16:creationId xmlns:a16="http://schemas.microsoft.com/office/drawing/2014/main" id="{32939998-2627-4A1C-AEFB-48267620CE0F}"/>
              </a:ext>
            </a:extLst>
          </p:cNvPr>
          <p:cNvSpPr txBox="1">
            <a:spLocks/>
          </p:cNvSpPr>
          <p:nvPr/>
        </p:nvSpPr>
        <p:spPr bwMode="auto">
          <a:xfrm>
            <a:off x="228600" y="533400"/>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National Objectives</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7091495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8800"/>
            <a:ext cx="7734300" cy="4876800"/>
          </a:xfrm>
        </p:spPr>
        <p:txBody>
          <a:bodyPr>
            <a:noAutofit/>
          </a:bodyPr>
          <a:lstStyle/>
          <a:p>
            <a:pPr marL="342900" lvl="1" indent="0">
              <a:spcAft>
                <a:spcPts val="900"/>
              </a:spcAft>
              <a:buNone/>
            </a:pPr>
            <a:r>
              <a:rPr lang="en-US" sz="3478" b="1" dirty="0" smtClean="0">
                <a:solidFill>
                  <a:srgbClr val="0070C0"/>
                </a:solidFill>
              </a:rPr>
              <a:t>CDBG-CV Utility Assistance Program National Objective</a:t>
            </a:r>
            <a:endParaRPr lang="en-US" sz="3478" dirty="0"/>
          </a:p>
          <a:p>
            <a:pPr marL="800100" lvl="1" indent="-457200">
              <a:spcAft>
                <a:spcPts val="900"/>
              </a:spcAft>
            </a:pPr>
            <a:r>
              <a:rPr lang="en-US" sz="3478" dirty="0" smtClean="0"/>
              <a:t>Benefit to Low and Moderate Income (LMI) Persons - Limited Clientele</a:t>
            </a:r>
          </a:p>
          <a:p>
            <a:pPr marL="800100" lvl="1" indent="-457200">
              <a:spcAft>
                <a:spcPts val="900"/>
              </a:spcAft>
              <a:buFont typeface="Arial" panose="020B0604020202020204" pitchFamily="34" charset="0"/>
              <a:buChar char="•"/>
            </a:pPr>
            <a:r>
              <a:rPr lang="en-US" sz="3478" dirty="0" smtClean="0"/>
              <a:t>24 CFR 570.483(b)(2)(ii)(B) – Services are intended to primarily assist LMI but over-income persons could receive benefit.  </a:t>
            </a:r>
          </a:p>
          <a:p>
            <a:pPr marL="800100" lvl="1" indent="-457200">
              <a:spcAft>
                <a:spcPts val="900"/>
              </a:spcAft>
              <a:buFont typeface="Arial" panose="020B0604020202020204" pitchFamily="34" charset="0"/>
              <a:buChar char="•"/>
            </a:pPr>
            <a:endParaRPr lang="en-US" sz="3478" dirty="0"/>
          </a:p>
        </p:txBody>
      </p:sp>
      <p:sp>
        <p:nvSpPr>
          <p:cNvPr id="7" name="Title 1">
            <a:extLst>
              <a:ext uri="{FF2B5EF4-FFF2-40B4-BE49-F238E27FC236}">
                <a16:creationId xmlns:a16="http://schemas.microsoft.com/office/drawing/2014/main" id="{20A84D04-8ADE-48F0-ABFC-382AF2041200}"/>
              </a:ext>
            </a:extLst>
          </p:cNvPr>
          <p:cNvSpPr txBox="1">
            <a:spLocks/>
          </p:cNvSpPr>
          <p:nvPr/>
        </p:nvSpPr>
        <p:spPr bwMode="auto">
          <a:xfrm>
            <a:off x="-1143000" y="285778"/>
            <a:ext cx="11453723" cy="12036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National Objectives</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114792491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A75623C5-1F40-4AC8-8DD4-5905DA6F5564}"/>
              </a:ext>
            </a:extLst>
          </p:cNvPr>
          <p:cNvSpPr>
            <a:spLocks noGrp="1"/>
          </p:cNvSpPr>
          <p:nvPr>
            <p:ph type="title"/>
          </p:nvPr>
        </p:nvSpPr>
        <p:spPr>
          <a:xfrm>
            <a:off x="0" y="609600"/>
            <a:ext cx="9144000" cy="812800"/>
          </a:xfrm>
        </p:spPr>
        <p:txBody>
          <a:bodyPr>
            <a:normAutofit/>
          </a:bodyPr>
          <a:lstStyle/>
          <a:p>
            <a:pPr algn="ctr"/>
            <a:r>
              <a:rPr lang="en-US" sz="4800" dirty="0" smtClean="0"/>
              <a:t>Utility Assistance Program</a:t>
            </a:r>
            <a:endParaRPr lang="en-US" sz="4800" dirty="0"/>
          </a:p>
        </p:txBody>
      </p:sp>
      <p:sp>
        <p:nvSpPr>
          <p:cNvPr id="3" name="Content Placeholder 2"/>
          <p:cNvSpPr>
            <a:spLocks noGrp="1"/>
          </p:cNvSpPr>
          <p:nvPr>
            <p:ph idx="1"/>
          </p:nvPr>
        </p:nvSpPr>
        <p:spPr>
          <a:xfrm>
            <a:off x="952500" y="1981200"/>
            <a:ext cx="7239000" cy="4343400"/>
          </a:xfrm>
        </p:spPr>
        <p:txBody>
          <a:bodyPr anchor="ctr">
            <a:normAutofit/>
          </a:bodyPr>
          <a:lstStyle/>
          <a:p>
            <a:pPr marL="257175" lvl="1" indent="-257175" algn="ctr">
              <a:buNone/>
            </a:pPr>
            <a:r>
              <a:rPr lang="en-US" sz="4800" b="1" dirty="0" smtClean="0">
                <a:solidFill>
                  <a:srgbClr val="FF0000"/>
                </a:solidFill>
              </a:rPr>
              <a:t>Grant Ceiling</a:t>
            </a:r>
          </a:p>
          <a:p>
            <a:pPr marL="257175" lvl="1" indent="-257175" algn="ctr">
              <a:buNone/>
            </a:pPr>
            <a:r>
              <a:rPr lang="en-US" sz="4800" dirty="0" smtClean="0"/>
              <a:t>$200,000</a:t>
            </a:r>
            <a:endParaRPr lang="en-US" sz="4800" dirty="0"/>
          </a:p>
          <a:p>
            <a:pPr marL="257175" lvl="1" indent="-257175" algn="ctr">
              <a:buNone/>
            </a:pPr>
            <a:r>
              <a:rPr lang="en-US" sz="3900" dirty="0"/>
              <a:t>(No multi-jurisdiction)</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242743104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a:extLst>
              <a:ext uri="{FF2B5EF4-FFF2-40B4-BE49-F238E27FC236}">
                <a16:creationId xmlns:a16="http://schemas.microsoft.com/office/drawing/2014/main" id="{CF583AF3-DA1E-4C1A-8003-7254438F6540}"/>
              </a:ext>
            </a:extLst>
          </p:cNvPr>
          <p:cNvSpPr>
            <a:spLocks noGrp="1"/>
          </p:cNvSpPr>
          <p:nvPr>
            <p:ph type="title"/>
          </p:nvPr>
        </p:nvSpPr>
        <p:spPr>
          <a:xfrm>
            <a:off x="-102643" y="609600"/>
            <a:ext cx="9144000" cy="812800"/>
          </a:xfrm>
        </p:spPr>
        <p:txBody>
          <a:bodyPr>
            <a:normAutofit fontScale="90000"/>
          </a:bodyPr>
          <a:lstStyle/>
          <a:p>
            <a:pPr algn="ctr"/>
            <a:r>
              <a:rPr lang="en-US" sz="4800" dirty="0" smtClean="0"/>
              <a:t>Utility Assistance Program Guidelines</a:t>
            </a:r>
            <a:endParaRPr lang="en-US" sz="4800" dirty="0"/>
          </a:p>
        </p:txBody>
      </p:sp>
      <p:sp>
        <p:nvSpPr>
          <p:cNvPr id="3" name="Content Placeholder 2"/>
          <p:cNvSpPr>
            <a:spLocks noGrp="1"/>
          </p:cNvSpPr>
          <p:nvPr>
            <p:ph idx="1"/>
          </p:nvPr>
        </p:nvSpPr>
        <p:spPr>
          <a:xfrm>
            <a:off x="304800" y="1905000"/>
            <a:ext cx="7467600" cy="4572000"/>
          </a:xfrm>
        </p:spPr>
        <p:txBody>
          <a:bodyPr>
            <a:normAutofit fontScale="55000" lnSpcReduction="20000"/>
          </a:bodyPr>
          <a:lstStyle/>
          <a:p>
            <a:pPr>
              <a:spcAft>
                <a:spcPts val="1350"/>
              </a:spcAft>
              <a:buNone/>
            </a:pPr>
            <a:r>
              <a:rPr lang="en-US" sz="4400" b="1" dirty="0" smtClean="0">
                <a:solidFill>
                  <a:srgbClr val="0070C0"/>
                </a:solidFill>
              </a:rPr>
              <a:t>Requirements:</a:t>
            </a:r>
          </a:p>
          <a:p>
            <a:pPr lvl="1">
              <a:spcAft>
                <a:spcPts val="900"/>
              </a:spcAft>
              <a:buFont typeface="Arial" panose="020B0604020202020204" pitchFamily="34" charset="0"/>
              <a:buChar char="•"/>
            </a:pPr>
            <a:r>
              <a:rPr lang="en-US" sz="3600" dirty="0" smtClean="0"/>
              <a:t>Assistance only for households/customers who have been financially impacted by COVID-19 and who are in danger of having their utilities disconnected due to inability to make payment. Community Centers.</a:t>
            </a:r>
            <a:endParaRPr lang="en-US" sz="3600" dirty="0"/>
          </a:p>
          <a:p>
            <a:pPr lvl="1">
              <a:spcAft>
                <a:spcPts val="900"/>
              </a:spcAft>
              <a:buFont typeface="Arial" panose="020B0604020202020204" pitchFamily="34" charset="0"/>
              <a:buChar char="•"/>
            </a:pPr>
            <a:r>
              <a:rPr lang="en-US" sz="3600" dirty="0" smtClean="0"/>
              <a:t>Service is only provided to those customers within the jurisdiction of the grantee.</a:t>
            </a:r>
          </a:p>
          <a:p>
            <a:pPr lvl="1">
              <a:spcAft>
                <a:spcPts val="900"/>
              </a:spcAft>
              <a:buFont typeface="Arial" panose="020B0604020202020204" pitchFamily="34" charset="0"/>
              <a:buChar char="•"/>
            </a:pPr>
            <a:r>
              <a:rPr lang="en-US" sz="3600" dirty="0" smtClean="0"/>
              <a:t>Eligible utilities include:</a:t>
            </a:r>
          </a:p>
          <a:p>
            <a:pPr lvl="2">
              <a:spcAft>
                <a:spcPts val="900"/>
              </a:spcAft>
            </a:pPr>
            <a:r>
              <a:rPr lang="en-US" sz="3300" dirty="0" smtClean="0"/>
              <a:t>Water</a:t>
            </a:r>
          </a:p>
          <a:p>
            <a:pPr lvl="2">
              <a:spcAft>
                <a:spcPts val="900"/>
              </a:spcAft>
            </a:pPr>
            <a:r>
              <a:rPr lang="en-US" sz="3300" dirty="0" smtClean="0"/>
              <a:t>Sewer</a:t>
            </a:r>
          </a:p>
          <a:p>
            <a:pPr lvl="2">
              <a:spcAft>
                <a:spcPts val="900"/>
              </a:spcAft>
            </a:pPr>
            <a:r>
              <a:rPr lang="en-US" sz="3300" dirty="0" smtClean="0"/>
              <a:t>Gas</a:t>
            </a:r>
          </a:p>
          <a:p>
            <a:pPr lvl="2">
              <a:spcAft>
                <a:spcPts val="900"/>
              </a:spcAft>
            </a:pPr>
            <a:r>
              <a:rPr lang="en-US" sz="3300" dirty="0" smtClean="0"/>
              <a:t>Electric</a:t>
            </a:r>
          </a:p>
          <a:p>
            <a:pPr lvl="2">
              <a:spcAft>
                <a:spcPts val="900"/>
              </a:spcAft>
            </a:pPr>
            <a:r>
              <a:rPr lang="en-US" sz="3300" dirty="0" smtClean="0"/>
              <a:t>Other Heating and Cooling Costs.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42326603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3AD70C3-4864-4B4D-8C40-EAF7FC210449}"/>
              </a:ext>
            </a:extLst>
          </p:cNvPr>
          <p:cNvSpPr>
            <a:spLocks noGrp="1"/>
          </p:cNvSpPr>
          <p:nvPr>
            <p:ph type="title"/>
          </p:nvPr>
        </p:nvSpPr>
        <p:spPr>
          <a:xfrm>
            <a:off x="0" y="6858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304800" y="1828800"/>
            <a:ext cx="7600950" cy="4724400"/>
          </a:xfrm>
        </p:spPr>
        <p:txBody>
          <a:bodyPr>
            <a:noAutofit/>
          </a:bodyPr>
          <a:lstStyle/>
          <a:p>
            <a:pPr>
              <a:spcAft>
                <a:spcPts val="1350"/>
              </a:spcAft>
              <a:buNone/>
            </a:pPr>
            <a:r>
              <a:rPr lang="en-US" sz="3100" b="1" dirty="0" smtClean="0">
                <a:solidFill>
                  <a:srgbClr val="0070C0"/>
                </a:solidFill>
              </a:rPr>
              <a:t>Requirements Cont’d:</a:t>
            </a:r>
            <a:endParaRPr lang="en-US" sz="3100" b="1" dirty="0">
              <a:solidFill>
                <a:srgbClr val="0070C0"/>
              </a:solidFill>
            </a:endParaRPr>
          </a:p>
          <a:p>
            <a:pPr lvl="1">
              <a:spcAft>
                <a:spcPts val="900"/>
              </a:spcAft>
              <a:buFont typeface="Arial" panose="020B0604020202020204" pitchFamily="34" charset="0"/>
              <a:buChar char="•"/>
            </a:pPr>
            <a:r>
              <a:rPr lang="en-US" sz="2400" dirty="0" smtClean="0"/>
              <a:t>Each household must complete the income verification form at the time of application for assistance with the local non-profit community service provider.</a:t>
            </a:r>
          </a:p>
          <a:p>
            <a:pPr lvl="1">
              <a:spcAft>
                <a:spcPts val="900"/>
              </a:spcAft>
              <a:buFont typeface="Arial" panose="020B0604020202020204" pitchFamily="34" charset="0"/>
              <a:buChar char="•"/>
            </a:pPr>
            <a:r>
              <a:rPr lang="en-US" sz="2400" dirty="0" smtClean="0"/>
              <a:t>Each household must provide proof of residence and income:</a:t>
            </a:r>
          </a:p>
          <a:p>
            <a:pPr lvl="2">
              <a:spcAft>
                <a:spcPts val="900"/>
              </a:spcAft>
            </a:pPr>
            <a:r>
              <a:rPr lang="en-US" sz="2000" dirty="0" smtClean="0"/>
              <a:t>Valid drivers license or ID</a:t>
            </a:r>
          </a:p>
          <a:p>
            <a:pPr lvl="2">
              <a:spcAft>
                <a:spcPts val="900"/>
              </a:spcAft>
            </a:pPr>
            <a:r>
              <a:rPr lang="en-US" sz="2000" dirty="0" smtClean="0"/>
              <a:t> Copy of current utility provider statement with residential address</a:t>
            </a:r>
          </a:p>
          <a:p>
            <a:pPr lvl="2">
              <a:spcAft>
                <a:spcPts val="900"/>
              </a:spcAft>
            </a:pPr>
            <a:r>
              <a:rPr lang="en-US" sz="2000" dirty="0" smtClean="0"/>
              <a:t>Proof of household income earned over the last month or 4 weeks</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217492222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886700" cy="4343400"/>
          </a:xfrm>
        </p:spPr>
        <p:txBody>
          <a:bodyPr>
            <a:noAutofit/>
          </a:bodyPr>
          <a:lstStyle/>
          <a:p>
            <a:pPr algn="ctr">
              <a:lnSpc>
                <a:spcPct val="150000"/>
              </a:lnSpc>
            </a:pPr>
            <a:r>
              <a:rPr lang="en-US" sz="5400" cap="none" dirty="0">
                <a:solidFill>
                  <a:srgbClr val="0070C0"/>
                </a:solidFill>
                <a:cs typeface="Aharoni" panose="02010803020104030203" pitchFamily="2" charset="-79"/>
              </a:rPr>
              <a:t>General Information for </a:t>
            </a:r>
            <a:br>
              <a:rPr lang="en-US" sz="5400" cap="none" dirty="0">
                <a:solidFill>
                  <a:srgbClr val="0070C0"/>
                </a:solidFill>
                <a:cs typeface="Aharoni" panose="02010803020104030203" pitchFamily="2" charset="-79"/>
              </a:rPr>
            </a:br>
            <a:r>
              <a:rPr lang="en-US" sz="5400" cap="none" dirty="0">
                <a:solidFill>
                  <a:srgbClr val="0070C0"/>
                </a:solidFill>
                <a:cs typeface="Aharoni" panose="02010803020104030203" pitchFamily="2" charset="-79"/>
              </a:rPr>
              <a:t>Applicants</a:t>
            </a:r>
          </a:p>
        </p:txBody>
      </p:sp>
      <p:sp>
        <p:nvSpPr>
          <p:cNvPr id="3"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1949641375"/>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5B799A-F976-4CDC-BA58-F44640FD5A5A}"/>
              </a:ext>
            </a:extLst>
          </p:cNvPr>
          <p:cNvSpPr>
            <a:spLocks noGrp="1"/>
          </p:cNvSpPr>
          <p:nvPr>
            <p:ph type="title"/>
          </p:nvPr>
        </p:nvSpPr>
        <p:spPr>
          <a:xfrm>
            <a:off x="0" y="6858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228600" y="1981200"/>
            <a:ext cx="7086600" cy="4114800"/>
          </a:xfrm>
        </p:spPr>
        <p:txBody>
          <a:bodyPr>
            <a:normAutofit fontScale="70000" lnSpcReduction="20000"/>
          </a:bodyPr>
          <a:lstStyle/>
          <a:p>
            <a:pPr>
              <a:spcAft>
                <a:spcPts val="1350"/>
              </a:spcAft>
              <a:buNone/>
            </a:pPr>
            <a:r>
              <a:rPr lang="en-US" sz="4400" b="1" dirty="0" smtClean="0">
                <a:solidFill>
                  <a:srgbClr val="0070C0"/>
                </a:solidFill>
              </a:rPr>
              <a:t>Requirements Cont’d:</a:t>
            </a:r>
            <a:endParaRPr lang="en-US" sz="4400" b="1" dirty="0">
              <a:solidFill>
                <a:srgbClr val="0070C0"/>
              </a:solidFill>
            </a:endParaRPr>
          </a:p>
          <a:p>
            <a:pPr lvl="1">
              <a:spcAft>
                <a:spcPts val="900"/>
              </a:spcAft>
            </a:pPr>
            <a:r>
              <a:rPr lang="en-US" sz="3600" dirty="0" smtClean="0"/>
              <a:t>Payments are made exclusively by the local non-profit community service provider to the utility provider on behalf of the household.</a:t>
            </a:r>
          </a:p>
          <a:p>
            <a:pPr lvl="1">
              <a:spcAft>
                <a:spcPts val="900"/>
              </a:spcAft>
            </a:pPr>
            <a:r>
              <a:rPr lang="en-US" sz="3600" dirty="0" smtClean="0"/>
              <a:t>Each household may receive up to $250 per month.</a:t>
            </a:r>
          </a:p>
          <a:p>
            <a:pPr lvl="1">
              <a:spcAft>
                <a:spcPts val="900"/>
              </a:spcAft>
            </a:pPr>
            <a:r>
              <a:rPr lang="en-US" sz="3600" dirty="0"/>
              <a:t>Must be in arrears and in receipt of notice of disconnect between January 21, 2020 – present day.</a:t>
            </a:r>
          </a:p>
          <a:p>
            <a:pPr lvl="1">
              <a:spcAft>
                <a:spcPts val="900"/>
              </a:spcAft>
            </a:pPr>
            <a:r>
              <a:rPr lang="en-US" sz="3600" dirty="0"/>
              <a:t>Assistance is for up to six (6) consecutive months, including two (2) months paid forward.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2213866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5B799A-F976-4CDC-BA58-F44640FD5A5A}"/>
              </a:ext>
            </a:extLst>
          </p:cNvPr>
          <p:cNvSpPr>
            <a:spLocks noGrp="1"/>
          </p:cNvSpPr>
          <p:nvPr>
            <p:ph type="title"/>
          </p:nvPr>
        </p:nvSpPr>
        <p:spPr>
          <a:xfrm>
            <a:off x="0" y="6858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228600" y="1981200"/>
            <a:ext cx="7086600" cy="4114800"/>
          </a:xfrm>
        </p:spPr>
        <p:txBody>
          <a:bodyPr>
            <a:normAutofit fontScale="70000" lnSpcReduction="20000"/>
          </a:bodyPr>
          <a:lstStyle/>
          <a:p>
            <a:pPr>
              <a:spcAft>
                <a:spcPts val="1350"/>
              </a:spcAft>
              <a:buNone/>
            </a:pPr>
            <a:r>
              <a:rPr lang="en-US" sz="4400" b="1" dirty="0" smtClean="0">
                <a:solidFill>
                  <a:srgbClr val="0070C0"/>
                </a:solidFill>
              </a:rPr>
              <a:t>Requirements Cont’d:</a:t>
            </a:r>
            <a:endParaRPr lang="en-US" sz="4400" b="1" dirty="0">
              <a:solidFill>
                <a:srgbClr val="0070C0"/>
              </a:solidFill>
            </a:endParaRPr>
          </a:p>
          <a:p>
            <a:pPr lvl="1">
              <a:spcAft>
                <a:spcPts val="900"/>
              </a:spcAft>
            </a:pPr>
            <a:r>
              <a:rPr lang="en-US" sz="3600" dirty="0" smtClean="0"/>
              <a:t>Utility assistance may only be provided in the event program funding from LIHEAP, HEA, and/or other electric, gas, and heating/cooling program are unavailable.  </a:t>
            </a:r>
          </a:p>
          <a:p>
            <a:pPr lvl="1">
              <a:spcAft>
                <a:spcPts val="900"/>
              </a:spcAft>
            </a:pPr>
            <a:r>
              <a:rPr lang="en-US" sz="3600" dirty="0" smtClean="0"/>
              <a:t>Each household will also have a Duplication of Benefit Certification completed.  </a:t>
            </a:r>
          </a:p>
          <a:p>
            <a:pPr lvl="1">
              <a:spcAft>
                <a:spcPts val="900"/>
              </a:spcAft>
            </a:pPr>
            <a:r>
              <a:rPr lang="en-US" sz="3600" dirty="0" smtClean="0"/>
              <a:t>Each Utility Provider must be willing to provide program guidelines to assist customers with outstanding remaining unpaid utility bills when CDBG-CV assistance has been provided.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86963435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5B799A-F976-4CDC-BA58-F44640FD5A5A}"/>
              </a:ext>
            </a:extLst>
          </p:cNvPr>
          <p:cNvSpPr>
            <a:spLocks noGrp="1"/>
          </p:cNvSpPr>
          <p:nvPr>
            <p:ph type="title"/>
          </p:nvPr>
        </p:nvSpPr>
        <p:spPr>
          <a:xfrm>
            <a:off x="0" y="6858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228600" y="1981200"/>
            <a:ext cx="7924800" cy="4114800"/>
          </a:xfrm>
        </p:spPr>
        <p:txBody>
          <a:bodyPr>
            <a:normAutofit/>
          </a:bodyPr>
          <a:lstStyle/>
          <a:p>
            <a:pPr>
              <a:spcAft>
                <a:spcPts val="1350"/>
              </a:spcAft>
              <a:buNone/>
            </a:pPr>
            <a:r>
              <a:rPr lang="en-US" sz="3100" b="1" dirty="0" smtClean="0">
                <a:solidFill>
                  <a:srgbClr val="0070C0"/>
                </a:solidFill>
              </a:rPr>
              <a:t>Requirements for Grantee-Owned Utility Providers:</a:t>
            </a:r>
            <a:endParaRPr lang="en-US" sz="3100" b="1" dirty="0">
              <a:solidFill>
                <a:srgbClr val="0070C0"/>
              </a:solidFill>
            </a:endParaRPr>
          </a:p>
          <a:p>
            <a:pPr lvl="1"/>
            <a:r>
              <a:rPr lang="en-US" sz="2100" dirty="0"/>
              <a:t>The costs incurred for providing services are allowable to the extent they are consistent with cost principles at 2 CFR Part 200, Subpart E.  The costs typically incurred by a grantee-owned utility include depreciation, payments to external suppliers (e.g., of electricity or natural gas), operating and maintenance, etc.  However, the grantee must ensure that the costs to be allocated to individuals/families do not include depreciation of assets whose cost was borne by the Federal Government (including assets acquired or improved with CDBG, RD, ARC, etc… funds</a:t>
            </a:r>
            <a:r>
              <a:rPr lang="en-US" sz="2100" dirty="0" smtClean="0"/>
              <a:t>).</a:t>
            </a:r>
            <a:endParaRPr lang="en-US" sz="2100" dirty="0"/>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2979650894"/>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5B799A-F976-4CDC-BA58-F44640FD5A5A}"/>
              </a:ext>
            </a:extLst>
          </p:cNvPr>
          <p:cNvSpPr>
            <a:spLocks noGrp="1"/>
          </p:cNvSpPr>
          <p:nvPr>
            <p:ph type="title"/>
          </p:nvPr>
        </p:nvSpPr>
        <p:spPr>
          <a:xfrm>
            <a:off x="0" y="6096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228600" y="1981200"/>
            <a:ext cx="7467600" cy="4648200"/>
          </a:xfrm>
        </p:spPr>
        <p:txBody>
          <a:bodyPr>
            <a:normAutofit fontScale="92500" lnSpcReduction="10000"/>
          </a:bodyPr>
          <a:lstStyle/>
          <a:p>
            <a:pPr>
              <a:spcAft>
                <a:spcPts val="1350"/>
              </a:spcAft>
              <a:buNone/>
            </a:pPr>
            <a:r>
              <a:rPr lang="en-US" sz="3100" b="1" dirty="0" smtClean="0">
                <a:solidFill>
                  <a:srgbClr val="0070C0"/>
                </a:solidFill>
              </a:rPr>
              <a:t>Requirements for Grantee-Owned Utility Providers:</a:t>
            </a:r>
            <a:endParaRPr lang="en-US" sz="3100" b="1" dirty="0">
              <a:solidFill>
                <a:srgbClr val="0070C0"/>
              </a:solidFill>
            </a:endParaRPr>
          </a:p>
          <a:p>
            <a:pPr lvl="1"/>
            <a:r>
              <a:rPr lang="en-US" sz="2100" dirty="0"/>
              <a:t>The cost principles cited above also do not permit a grantee to earn a profit on charges to grant programs.  Therefore, the grantee must ensure that the “per unit” cost of delivering the utility service to an individual/family is reasonable.  If the grantee wishes to base its charge to the grant on the fee billed to the individual/family, it must ensure that the amount of the utility fee is reasonable.  One test of the reasonableness of the utility fee billed to the individual/family is whether the operations of the utility are budgeted so as to realize an excess of revenue over expenses (i.e., a “profit”) for the budget period.  If the utility’s operations are budgeted and accounted for in a separate enterprise fund, as is likely for most grantees, the grantee should evaluate the fund’s budget and/or financial statements to ascertain whether its operations will generate a profit.  If a profit is not indicated, the billed fee may be used to support the reasonableness of the charge to the grant for emergency payment.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6657964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5B799A-F976-4CDC-BA58-F44640FD5A5A}"/>
              </a:ext>
            </a:extLst>
          </p:cNvPr>
          <p:cNvSpPr>
            <a:spLocks noGrp="1"/>
          </p:cNvSpPr>
          <p:nvPr>
            <p:ph type="title"/>
          </p:nvPr>
        </p:nvSpPr>
        <p:spPr>
          <a:xfrm>
            <a:off x="20782" y="6096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228600" y="1981200"/>
            <a:ext cx="7467600" cy="4648200"/>
          </a:xfrm>
        </p:spPr>
        <p:txBody>
          <a:bodyPr>
            <a:normAutofit/>
          </a:bodyPr>
          <a:lstStyle/>
          <a:p>
            <a:pPr>
              <a:spcAft>
                <a:spcPts val="1350"/>
              </a:spcAft>
              <a:buNone/>
            </a:pPr>
            <a:r>
              <a:rPr lang="en-US" sz="3100" b="1" dirty="0" smtClean="0">
                <a:solidFill>
                  <a:srgbClr val="0070C0"/>
                </a:solidFill>
              </a:rPr>
              <a:t>Requirements for Grantee-Owned Utility Providers:</a:t>
            </a:r>
            <a:endParaRPr lang="en-US" sz="3100" b="1" dirty="0">
              <a:solidFill>
                <a:srgbClr val="0070C0"/>
              </a:solidFill>
            </a:endParaRPr>
          </a:p>
          <a:p>
            <a:pPr lvl="1"/>
            <a:r>
              <a:rPr lang="en-US" sz="2100" dirty="0"/>
              <a:t>If the grantee-owned utility is operated so as to earn a profit, the grantee must calculate the per unit cost for residential customers based on the actual costs of providing the service and an allocation base that results in an equitable allocation to the grant.  </a:t>
            </a:r>
            <a:endParaRPr lang="en-US" sz="2100" dirty="0" smtClean="0"/>
          </a:p>
          <a:p>
            <a:pPr marL="342900" lvl="1" indent="0">
              <a:buNone/>
            </a:pPr>
            <a:endParaRPr lang="en-US" sz="2100" dirty="0" smtClean="0"/>
          </a:p>
          <a:p>
            <a:pPr marL="342900" lvl="1" indent="0">
              <a:buNone/>
            </a:pPr>
            <a:endParaRPr lang="en-US" sz="2100" dirty="0">
              <a:solidFill>
                <a:srgbClr val="FF0000"/>
              </a:solidFill>
            </a:endParaRPr>
          </a:p>
          <a:p>
            <a:pPr marL="342900" lvl="1" indent="0">
              <a:buNone/>
            </a:pPr>
            <a:r>
              <a:rPr lang="en-US" sz="2100" dirty="0" smtClean="0">
                <a:solidFill>
                  <a:srgbClr val="FF0000"/>
                </a:solidFill>
              </a:rPr>
              <a:t>If you have a community the has a grantee-owned utility please contact DLG for any questions.  </a:t>
            </a:r>
            <a:endParaRPr lang="en-US" sz="2100" dirty="0">
              <a:solidFill>
                <a:srgbClr val="FF0000"/>
              </a:solidFill>
            </a:endParaRP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3235567092"/>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5B799A-F976-4CDC-BA58-F44640FD5A5A}"/>
              </a:ext>
            </a:extLst>
          </p:cNvPr>
          <p:cNvSpPr>
            <a:spLocks noGrp="1"/>
          </p:cNvSpPr>
          <p:nvPr>
            <p:ph type="title"/>
          </p:nvPr>
        </p:nvSpPr>
        <p:spPr>
          <a:xfrm>
            <a:off x="0" y="685800"/>
            <a:ext cx="9144000" cy="812800"/>
          </a:xfrm>
        </p:spPr>
        <p:txBody>
          <a:bodyPr>
            <a:normAutofit fontScale="90000"/>
          </a:bodyPr>
          <a:lstStyle/>
          <a:p>
            <a:pPr algn="ctr"/>
            <a:r>
              <a:rPr lang="en-US" sz="4800" dirty="0"/>
              <a:t>Utility Assistance Program Guidelines</a:t>
            </a:r>
          </a:p>
        </p:txBody>
      </p:sp>
      <p:sp>
        <p:nvSpPr>
          <p:cNvPr id="3" name="Content Placeholder 2"/>
          <p:cNvSpPr>
            <a:spLocks noGrp="1"/>
          </p:cNvSpPr>
          <p:nvPr>
            <p:ph idx="1"/>
          </p:nvPr>
        </p:nvSpPr>
        <p:spPr>
          <a:xfrm>
            <a:off x="228600" y="1981200"/>
            <a:ext cx="7467600" cy="4648200"/>
          </a:xfrm>
        </p:spPr>
        <p:txBody>
          <a:bodyPr>
            <a:normAutofit/>
          </a:bodyPr>
          <a:lstStyle/>
          <a:p>
            <a:pPr>
              <a:spcAft>
                <a:spcPts val="1350"/>
              </a:spcAft>
              <a:buNone/>
            </a:pPr>
            <a:r>
              <a:rPr lang="en-US" sz="3100" b="1" dirty="0" smtClean="0">
                <a:solidFill>
                  <a:srgbClr val="0070C0"/>
                </a:solidFill>
              </a:rPr>
              <a:t>Requirements for Grantee-Owned Utility Providers:</a:t>
            </a:r>
            <a:endParaRPr lang="en-US" sz="3100" b="1" dirty="0">
              <a:solidFill>
                <a:srgbClr val="0070C0"/>
              </a:solidFill>
            </a:endParaRPr>
          </a:p>
          <a:p>
            <a:pPr lvl="1"/>
            <a:r>
              <a:rPr lang="en-US" sz="2100" dirty="0"/>
              <a:t>If the grantee-owned utility is operated so as to earn a profit, the grantee must calculate the per unit cost for residential customers based on the actual costs of providing the service and an allocation base that results in an equitable allocation to the grant.  </a:t>
            </a:r>
            <a:endParaRPr lang="en-US" sz="2100" dirty="0" smtClean="0"/>
          </a:p>
          <a:p>
            <a:pPr marL="342900" lvl="1" indent="0">
              <a:buNone/>
            </a:pPr>
            <a:endParaRPr lang="en-US" sz="2100" dirty="0" smtClean="0"/>
          </a:p>
          <a:p>
            <a:pPr marL="342900" lvl="1" indent="0">
              <a:buNone/>
            </a:pPr>
            <a:endParaRPr lang="en-US" sz="2100" dirty="0">
              <a:solidFill>
                <a:srgbClr val="FF0000"/>
              </a:solidFill>
            </a:endParaRPr>
          </a:p>
          <a:p>
            <a:pPr marL="342900" lvl="1" indent="0">
              <a:buNone/>
            </a:pPr>
            <a:r>
              <a:rPr lang="en-US" sz="2100" dirty="0" smtClean="0">
                <a:solidFill>
                  <a:srgbClr val="FF0000"/>
                </a:solidFill>
              </a:rPr>
              <a:t>If you have a community that has a grantee-owned utility please contact DLG for any questions.  </a:t>
            </a:r>
            <a:endParaRPr lang="en-US" sz="2100" dirty="0">
              <a:solidFill>
                <a:srgbClr val="FF0000"/>
              </a:solidFill>
            </a:endParaRP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3934595600"/>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7A7327-795A-4AE4-A2F9-B3FD7185AF6E}"/>
              </a:ext>
            </a:extLst>
          </p:cNvPr>
          <p:cNvSpPr>
            <a:spLocks noGrp="1"/>
          </p:cNvSpPr>
          <p:nvPr>
            <p:ph type="title"/>
          </p:nvPr>
        </p:nvSpPr>
        <p:spPr>
          <a:xfrm>
            <a:off x="0" y="644902"/>
            <a:ext cx="9144000" cy="812800"/>
          </a:xfrm>
        </p:spPr>
        <p:txBody>
          <a:bodyPr>
            <a:normAutofit fontScale="90000"/>
          </a:bodyPr>
          <a:lstStyle/>
          <a:p>
            <a:pPr algn="ctr"/>
            <a:r>
              <a:rPr lang="en-US" sz="4800" dirty="0" smtClean="0"/>
              <a:t>CDBG-CV Utility Assistance Program Roles</a:t>
            </a:r>
            <a:endParaRPr lang="en-US" sz="4800" dirty="0"/>
          </a:p>
        </p:txBody>
      </p:sp>
      <p:sp>
        <p:nvSpPr>
          <p:cNvPr id="3" name="Content Placeholder 2"/>
          <p:cNvSpPr>
            <a:spLocks noGrp="1"/>
          </p:cNvSpPr>
          <p:nvPr>
            <p:ph idx="1"/>
          </p:nvPr>
        </p:nvSpPr>
        <p:spPr>
          <a:xfrm>
            <a:off x="533400" y="1676400"/>
            <a:ext cx="7086600" cy="4876800"/>
          </a:xfrm>
        </p:spPr>
        <p:txBody>
          <a:bodyPr>
            <a:normAutofit/>
          </a:bodyPr>
          <a:lstStyle/>
          <a:p>
            <a:pPr>
              <a:spcAft>
                <a:spcPts val="1350"/>
              </a:spcAft>
              <a:buNone/>
            </a:pPr>
            <a:r>
              <a:rPr lang="en-US" sz="3200" dirty="0" smtClean="0"/>
              <a:t>Flow of CDBG-V Funds:</a:t>
            </a:r>
            <a:endParaRPr lang="en-US" sz="3200" dirty="0"/>
          </a:p>
        </p:txBody>
      </p:sp>
      <p:sp>
        <p:nvSpPr>
          <p:cNvPr id="4" name="TextBox 3"/>
          <p:cNvSpPr txBox="1"/>
          <p:nvPr/>
        </p:nvSpPr>
        <p:spPr>
          <a:xfrm>
            <a:off x="838200" y="2171700"/>
            <a:ext cx="1143000" cy="584775"/>
          </a:xfrm>
          <a:prstGeom prst="rect">
            <a:avLst/>
          </a:prstGeom>
          <a:noFill/>
        </p:spPr>
        <p:txBody>
          <a:bodyPr wrap="square" rtlCol="0">
            <a:spAutoFit/>
          </a:bodyPr>
          <a:lstStyle/>
          <a:p>
            <a:pPr algn="ctr"/>
            <a:r>
              <a:rPr lang="en-US" sz="3200" dirty="0" smtClean="0"/>
              <a:t>DLG</a:t>
            </a:r>
            <a:endParaRPr lang="en-US" sz="3200" dirty="0"/>
          </a:p>
        </p:txBody>
      </p:sp>
      <p:sp>
        <p:nvSpPr>
          <p:cNvPr id="5" name="TextBox 4"/>
          <p:cNvSpPr txBox="1"/>
          <p:nvPr/>
        </p:nvSpPr>
        <p:spPr>
          <a:xfrm flipH="1">
            <a:off x="990600" y="3065105"/>
            <a:ext cx="2819400" cy="830997"/>
          </a:xfrm>
          <a:prstGeom prst="rect">
            <a:avLst/>
          </a:prstGeom>
          <a:noFill/>
        </p:spPr>
        <p:txBody>
          <a:bodyPr wrap="square" rtlCol="0">
            <a:spAutoFit/>
          </a:bodyPr>
          <a:lstStyle/>
          <a:p>
            <a:r>
              <a:rPr lang="en-US" sz="2400" dirty="0" smtClean="0"/>
              <a:t>Grantee: County/City  Government</a:t>
            </a:r>
            <a:endParaRPr lang="en-US" sz="2400" dirty="0"/>
          </a:p>
        </p:txBody>
      </p:sp>
      <p:sp>
        <p:nvSpPr>
          <p:cNvPr id="8" name="TextBox 7"/>
          <p:cNvSpPr txBox="1"/>
          <p:nvPr/>
        </p:nvSpPr>
        <p:spPr>
          <a:xfrm flipH="1">
            <a:off x="5105400" y="5135265"/>
            <a:ext cx="2819400" cy="830997"/>
          </a:xfrm>
          <a:prstGeom prst="rect">
            <a:avLst/>
          </a:prstGeom>
          <a:noFill/>
        </p:spPr>
        <p:txBody>
          <a:bodyPr wrap="square" rtlCol="0">
            <a:spAutoFit/>
          </a:bodyPr>
          <a:lstStyle/>
          <a:p>
            <a:r>
              <a:rPr lang="en-US" sz="2400" dirty="0" smtClean="0"/>
              <a:t>Household Needing Assistance</a:t>
            </a:r>
            <a:endParaRPr lang="en-US" sz="2400" dirty="0"/>
          </a:p>
        </p:txBody>
      </p:sp>
      <p:sp>
        <p:nvSpPr>
          <p:cNvPr id="9" name="TextBox 8"/>
          <p:cNvSpPr txBox="1"/>
          <p:nvPr/>
        </p:nvSpPr>
        <p:spPr>
          <a:xfrm flipH="1">
            <a:off x="1009073" y="4267200"/>
            <a:ext cx="3980874" cy="830997"/>
          </a:xfrm>
          <a:prstGeom prst="rect">
            <a:avLst/>
          </a:prstGeom>
          <a:noFill/>
        </p:spPr>
        <p:txBody>
          <a:bodyPr wrap="square" rtlCol="0">
            <a:spAutoFit/>
          </a:bodyPr>
          <a:lstStyle/>
          <a:p>
            <a:r>
              <a:rPr lang="en-US" sz="2400" dirty="0" smtClean="0"/>
              <a:t>Local Non-Profit Community Service Provider </a:t>
            </a:r>
            <a:endParaRPr lang="en-US" sz="2400" dirty="0"/>
          </a:p>
        </p:txBody>
      </p:sp>
      <p:sp>
        <p:nvSpPr>
          <p:cNvPr id="10" name="TextBox 9"/>
          <p:cNvSpPr txBox="1"/>
          <p:nvPr/>
        </p:nvSpPr>
        <p:spPr>
          <a:xfrm flipH="1">
            <a:off x="1009073" y="5735429"/>
            <a:ext cx="2819400" cy="461665"/>
          </a:xfrm>
          <a:prstGeom prst="rect">
            <a:avLst/>
          </a:prstGeom>
          <a:noFill/>
        </p:spPr>
        <p:txBody>
          <a:bodyPr wrap="square" rtlCol="0">
            <a:spAutoFit/>
          </a:bodyPr>
          <a:lstStyle/>
          <a:p>
            <a:r>
              <a:rPr lang="en-US" sz="2400" dirty="0" smtClean="0"/>
              <a:t>Utility Provider</a:t>
            </a:r>
            <a:endParaRPr lang="en-US" sz="2400" dirty="0"/>
          </a:p>
        </p:txBody>
      </p:sp>
      <p:sp>
        <p:nvSpPr>
          <p:cNvPr id="11" name="TextBox 10"/>
          <p:cNvSpPr txBox="1"/>
          <p:nvPr/>
        </p:nvSpPr>
        <p:spPr>
          <a:xfrm flipH="1">
            <a:off x="5105400" y="3886866"/>
            <a:ext cx="2819400" cy="461665"/>
          </a:xfrm>
          <a:prstGeom prst="rect">
            <a:avLst/>
          </a:prstGeom>
          <a:noFill/>
        </p:spPr>
        <p:txBody>
          <a:bodyPr wrap="square" rtlCol="0">
            <a:spAutoFit/>
          </a:bodyPr>
          <a:lstStyle/>
          <a:p>
            <a:r>
              <a:rPr lang="en-US" sz="2400" dirty="0" smtClean="0"/>
              <a:t>ADDs</a:t>
            </a:r>
            <a:endParaRPr lang="en-US" sz="2400" dirty="0"/>
          </a:p>
        </p:txBody>
      </p:sp>
      <p:cxnSp>
        <p:nvCxnSpPr>
          <p:cNvPr id="12" name="Straight Arrow Connector 11"/>
          <p:cNvCxnSpPr>
            <a:stCxn id="4" idx="2"/>
          </p:cNvCxnSpPr>
          <p:nvPr/>
        </p:nvCxnSpPr>
        <p:spPr>
          <a:xfrm>
            <a:off x="1409700" y="2756475"/>
            <a:ext cx="0" cy="36772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Straight Arrow Connector 19"/>
          <p:cNvCxnSpPr>
            <a:stCxn id="11" idx="3"/>
          </p:cNvCxnSpPr>
          <p:nvPr/>
        </p:nvCxnSpPr>
        <p:spPr>
          <a:xfrm flipH="1" flipV="1">
            <a:off x="1981200" y="4114800"/>
            <a:ext cx="3124200" cy="289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22" name="Straight Arrow Connector 21"/>
          <p:cNvCxnSpPr/>
          <p:nvPr/>
        </p:nvCxnSpPr>
        <p:spPr>
          <a:xfrm flipH="1" flipV="1">
            <a:off x="2133600" y="2576983"/>
            <a:ext cx="3352800" cy="1386918"/>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p:cNvCxnSpPr/>
          <p:nvPr/>
        </p:nvCxnSpPr>
        <p:spPr>
          <a:xfrm>
            <a:off x="1409700" y="3886866"/>
            <a:ext cx="0" cy="53273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p:nvPr/>
        </p:nvCxnSpPr>
        <p:spPr>
          <a:xfrm>
            <a:off x="1409700" y="4990349"/>
            <a:ext cx="0" cy="83970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p:nvPr/>
        </p:nvCxnSpPr>
        <p:spPr>
          <a:xfrm flipH="1" flipV="1">
            <a:off x="4495800" y="4724400"/>
            <a:ext cx="685800" cy="68580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6"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3614070337"/>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545F15A-40CC-4F55-9F69-3F53F6636E3D}"/>
              </a:ext>
            </a:extLst>
          </p:cNvPr>
          <p:cNvSpPr>
            <a:spLocks noGrp="1"/>
          </p:cNvSpPr>
          <p:nvPr>
            <p:ph type="title"/>
          </p:nvPr>
        </p:nvSpPr>
        <p:spPr>
          <a:xfrm>
            <a:off x="0" y="585938"/>
            <a:ext cx="9144000" cy="812800"/>
          </a:xfrm>
        </p:spPr>
        <p:txBody>
          <a:bodyPr/>
          <a:lstStyle/>
          <a:p>
            <a:pPr algn="ctr"/>
            <a:r>
              <a:rPr lang="en-US" sz="4800" dirty="0"/>
              <a:t>CDBG-CV Utility Assistance</a:t>
            </a:r>
          </a:p>
        </p:txBody>
      </p:sp>
      <p:sp>
        <p:nvSpPr>
          <p:cNvPr id="3" name="Content Placeholder 2"/>
          <p:cNvSpPr>
            <a:spLocks noGrp="1"/>
          </p:cNvSpPr>
          <p:nvPr>
            <p:ph idx="1"/>
          </p:nvPr>
        </p:nvSpPr>
        <p:spPr>
          <a:xfrm>
            <a:off x="342900" y="3200400"/>
            <a:ext cx="8458200" cy="3571168"/>
          </a:xfrm>
        </p:spPr>
        <p:txBody>
          <a:bodyPr>
            <a:normAutofit/>
          </a:bodyPr>
          <a:lstStyle/>
          <a:p>
            <a:pPr marL="0" indent="0" algn="ctr">
              <a:spcAft>
                <a:spcPts val="1350"/>
              </a:spcAft>
              <a:buNone/>
            </a:pPr>
            <a:r>
              <a:rPr lang="en-US" sz="4400" b="1" dirty="0">
                <a:solidFill>
                  <a:srgbClr val="0070C0"/>
                </a:solidFill>
              </a:rPr>
              <a:t>Submission Date</a:t>
            </a:r>
          </a:p>
          <a:p>
            <a:pPr marL="257175" lvl="1" indent="-257175" algn="ctr">
              <a:spcAft>
                <a:spcPts val="675"/>
              </a:spcAft>
              <a:buNone/>
            </a:pPr>
            <a:r>
              <a:rPr lang="en-US" sz="2400" b="1" dirty="0">
                <a:solidFill>
                  <a:srgbClr val="0070C0"/>
                </a:solidFill>
              </a:rPr>
              <a:t>Original and one (1) </a:t>
            </a:r>
            <a:r>
              <a:rPr lang="en-US" sz="2400" b="1" dirty="0" smtClean="0">
                <a:solidFill>
                  <a:srgbClr val="0070C0"/>
                </a:solidFill>
              </a:rPr>
              <a:t>copy of </a:t>
            </a:r>
            <a:r>
              <a:rPr lang="en-US" sz="2400" b="1" dirty="0">
                <a:solidFill>
                  <a:srgbClr val="0070C0"/>
                </a:solidFill>
              </a:rPr>
              <a:t>the </a:t>
            </a:r>
            <a:r>
              <a:rPr lang="en-US" sz="2400" b="1" dirty="0" smtClean="0">
                <a:solidFill>
                  <a:srgbClr val="0070C0"/>
                </a:solidFill>
              </a:rPr>
              <a:t>CDBG-CV Utility Assistance Program application must </a:t>
            </a:r>
            <a:r>
              <a:rPr lang="en-US" sz="2400" b="1" dirty="0">
                <a:solidFill>
                  <a:srgbClr val="0070C0"/>
                </a:solidFill>
              </a:rPr>
              <a:t>be submitted </a:t>
            </a:r>
            <a:r>
              <a:rPr lang="en-US" sz="2400" b="1" dirty="0" smtClean="0">
                <a:solidFill>
                  <a:srgbClr val="0070C0"/>
                </a:solidFill>
              </a:rPr>
              <a:t>by close </a:t>
            </a:r>
            <a:r>
              <a:rPr lang="en-US" sz="2400" b="1" dirty="0">
                <a:solidFill>
                  <a:srgbClr val="0070C0"/>
                </a:solidFill>
              </a:rPr>
              <a:t>of business </a:t>
            </a:r>
            <a:r>
              <a:rPr lang="en-US" sz="2400" b="1" dirty="0" smtClean="0">
                <a:solidFill>
                  <a:srgbClr val="0070C0"/>
                </a:solidFill>
              </a:rPr>
              <a:t>on June 30, 2022.</a:t>
            </a:r>
          </a:p>
          <a:p>
            <a:pPr marL="257175" lvl="1" indent="-257175" algn="ctr">
              <a:spcAft>
                <a:spcPts val="675"/>
              </a:spcAft>
              <a:buNone/>
            </a:pPr>
            <a:endParaRPr lang="en-US" sz="2400" b="1" dirty="0">
              <a:solidFill>
                <a:srgbClr val="0070C0"/>
              </a:solidFill>
            </a:endParaRPr>
          </a:p>
          <a:p>
            <a:pPr marL="257175" lvl="1" indent="-257175" algn="ctr">
              <a:spcAft>
                <a:spcPts val="675"/>
              </a:spcAft>
              <a:buNone/>
            </a:pPr>
            <a:endParaRPr lang="en-US" sz="2400" b="1" dirty="0">
              <a:solidFill>
                <a:srgbClr val="0070C0"/>
              </a:solidFill>
            </a:endParaRPr>
          </a:p>
        </p:txBody>
      </p:sp>
      <p:pic>
        <p:nvPicPr>
          <p:cNvPr id="5" name="Picture 4" descr="CERTs Seed &lt;strong&gt;Grants&lt;/strong&gt; Request for Proposals | Clean Energy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799045"/>
            <a:ext cx="3962400" cy="1371977"/>
          </a:xfrm>
          <a:prstGeom prst="rect">
            <a:avLst/>
          </a:prstGeom>
        </p:spPr>
      </p:pic>
      <p:sp>
        <p:nvSpPr>
          <p:cNvPr id="6"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1571588098"/>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a:extLst>
              <a:ext uri="{FF2B5EF4-FFF2-40B4-BE49-F238E27FC236}">
                <a16:creationId xmlns:a16="http://schemas.microsoft.com/office/drawing/2014/main" id="{C2769CA1-E07E-458B-BBAB-8C8A0674A69C}"/>
              </a:ext>
            </a:extLst>
          </p:cNvPr>
          <p:cNvSpPr>
            <a:spLocks noGrp="1"/>
          </p:cNvSpPr>
          <p:nvPr>
            <p:ph type="title"/>
          </p:nvPr>
        </p:nvSpPr>
        <p:spPr>
          <a:xfrm>
            <a:off x="0" y="475268"/>
            <a:ext cx="9144000" cy="812800"/>
          </a:xfrm>
        </p:spPr>
        <p:txBody>
          <a:bodyPr/>
          <a:lstStyle/>
          <a:p>
            <a:pPr algn="ctr"/>
            <a:r>
              <a:rPr lang="en-US" sz="4800" dirty="0" smtClean="0"/>
              <a:t>CDBG-CV Utility Assistance</a:t>
            </a:r>
            <a:endParaRPr lang="en-US" sz="4800" dirty="0"/>
          </a:p>
        </p:txBody>
      </p:sp>
      <p:sp>
        <p:nvSpPr>
          <p:cNvPr id="3" name="Content Placeholder 2"/>
          <p:cNvSpPr>
            <a:spLocks noGrp="1"/>
          </p:cNvSpPr>
          <p:nvPr>
            <p:ph idx="1"/>
          </p:nvPr>
        </p:nvSpPr>
        <p:spPr>
          <a:xfrm>
            <a:off x="228600" y="1676400"/>
            <a:ext cx="7620000" cy="4876800"/>
          </a:xfrm>
        </p:spPr>
        <p:txBody>
          <a:bodyPr>
            <a:normAutofit fontScale="92500" lnSpcReduction="10000"/>
          </a:bodyPr>
          <a:lstStyle/>
          <a:p>
            <a:pPr>
              <a:spcAft>
                <a:spcPts val="1350"/>
              </a:spcAft>
              <a:buNone/>
            </a:pPr>
            <a:r>
              <a:rPr lang="en-US" sz="4000" b="1" dirty="0" smtClean="0">
                <a:solidFill>
                  <a:srgbClr val="0070C0"/>
                </a:solidFill>
              </a:rPr>
              <a:t> </a:t>
            </a:r>
            <a:r>
              <a:rPr lang="en-US" sz="3600" b="1" dirty="0" smtClean="0">
                <a:solidFill>
                  <a:srgbClr val="0070C0"/>
                </a:solidFill>
              </a:rPr>
              <a:t>What can I do now?</a:t>
            </a:r>
          </a:p>
          <a:p>
            <a:pPr lvl="0"/>
            <a:r>
              <a:rPr lang="en-US" sz="2400" dirty="0"/>
              <a:t>Contact your ADD, ask them to start the </a:t>
            </a:r>
            <a:r>
              <a:rPr lang="en-US" sz="2400" dirty="0" err="1"/>
              <a:t>eClearinghouse</a:t>
            </a:r>
            <a:r>
              <a:rPr lang="en-US" sz="2400" dirty="0"/>
              <a:t> process on your behalf.  </a:t>
            </a:r>
          </a:p>
          <a:p>
            <a:pPr marL="0" indent="0">
              <a:buNone/>
            </a:pPr>
            <a:endParaRPr lang="en-US" sz="2400" dirty="0"/>
          </a:p>
          <a:p>
            <a:pPr lvl="0"/>
            <a:r>
              <a:rPr lang="en-US" sz="2400" dirty="0"/>
              <a:t>Identify your water, wastewater, gas, electric, and other heating/cooling costs utility providers in your community.</a:t>
            </a:r>
          </a:p>
          <a:p>
            <a:pPr lvl="1"/>
            <a:r>
              <a:rPr lang="en-US" dirty="0"/>
              <a:t>Decide do you want to do water, wastewater, gas, electric, other heating/cooling costs</a:t>
            </a:r>
          </a:p>
          <a:p>
            <a:pPr lvl="1"/>
            <a:r>
              <a:rPr lang="en-US" dirty="0"/>
              <a:t>Begin discussions with those utility providers to determine the need</a:t>
            </a:r>
          </a:p>
          <a:p>
            <a:pPr lvl="1"/>
            <a:r>
              <a:rPr lang="en-US" dirty="0"/>
              <a:t>Also begin discussions how the utility provider wants to handle the payment process and delinquencies.</a:t>
            </a:r>
          </a:p>
          <a:p>
            <a:pPr marL="0" indent="0">
              <a:buNone/>
            </a:pPr>
            <a:endParaRPr lang="en-US" sz="2400" dirty="0"/>
          </a:p>
          <a:p>
            <a:pPr lvl="0"/>
            <a:r>
              <a:rPr lang="en-US" sz="2400" dirty="0"/>
              <a:t>Reach out to your local non-profit community service provider (like the Community Action Agencies) to inform them of your proposed program.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1591652701"/>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idx="1"/>
          </p:nvPr>
        </p:nvSpPr>
        <p:spPr>
          <a:xfrm>
            <a:off x="228600" y="8263"/>
            <a:ext cx="8763000" cy="5562600"/>
          </a:xfrm>
        </p:spPr>
        <p:txBody>
          <a:bodyPr/>
          <a:lstStyle/>
          <a:p>
            <a:pPr algn="ctr" eaLnBrk="1" hangingPunct="1">
              <a:buFontTx/>
              <a:buNone/>
            </a:pPr>
            <a:endParaRPr lang="en-US" sz="2800" b="1" dirty="0"/>
          </a:p>
          <a:p>
            <a:pPr algn="ctr" eaLnBrk="1" hangingPunct="1">
              <a:buFontTx/>
              <a:buNone/>
            </a:pPr>
            <a:r>
              <a:rPr lang="en-US" sz="3600" b="1" dirty="0">
                <a:solidFill>
                  <a:srgbClr val="FFCC00"/>
                </a:solidFill>
              </a:rPr>
              <a:t>Department for Local Government</a:t>
            </a:r>
          </a:p>
          <a:p>
            <a:pPr algn="ctr" eaLnBrk="1" hangingPunct="1">
              <a:buFontTx/>
              <a:buNone/>
            </a:pPr>
            <a:r>
              <a:rPr lang="en-US" sz="3600" b="1" dirty="0">
                <a:solidFill>
                  <a:srgbClr val="FFCC00"/>
                </a:solidFill>
              </a:rPr>
              <a:t>Office of Federal Grants</a:t>
            </a:r>
          </a:p>
          <a:p>
            <a:pPr algn="ctr" eaLnBrk="1" hangingPunct="1">
              <a:buFontTx/>
              <a:buNone/>
            </a:pPr>
            <a:r>
              <a:rPr lang="en-US" sz="2800" b="1" dirty="0" smtClean="0"/>
              <a:t>100 Airport Road</a:t>
            </a:r>
          </a:p>
          <a:p>
            <a:pPr algn="ctr" eaLnBrk="1" hangingPunct="1">
              <a:buFontTx/>
              <a:buNone/>
            </a:pPr>
            <a:r>
              <a:rPr lang="en-US" sz="2800" b="1" dirty="0" smtClean="0"/>
              <a:t>3</a:t>
            </a:r>
            <a:r>
              <a:rPr lang="en-US" sz="2800" b="1" baseline="30000" dirty="0" smtClean="0"/>
              <a:t>rd</a:t>
            </a:r>
            <a:r>
              <a:rPr lang="en-US" sz="2800" b="1" dirty="0" smtClean="0"/>
              <a:t> Floor</a:t>
            </a:r>
            <a:endParaRPr lang="en-US" sz="2800" b="1" dirty="0"/>
          </a:p>
          <a:p>
            <a:pPr algn="ctr" eaLnBrk="1" hangingPunct="1">
              <a:buFontTx/>
              <a:buNone/>
            </a:pPr>
            <a:r>
              <a:rPr lang="en-US" sz="2800" b="1" dirty="0"/>
              <a:t>Frankfort, Kentucky 40601</a:t>
            </a:r>
          </a:p>
          <a:p>
            <a:pPr algn="ctr" eaLnBrk="1" hangingPunct="1">
              <a:buFontTx/>
              <a:buNone/>
            </a:pPr>
            <a:r>
              <a:rPr lang="en-US" sz="2800" b="1" dirty="0"/>
              <a:t>502-573-2382</a:t>
            </a:r>
          </a:p>
          <a:p>
            <a:pPr algn="ctr" eaLnBrk="1" hangingPunct="1">
              <a:buFontTx/>
              <a:buNone/>
            </a:pPr>
            <a:r>
              <a:rPr lang="en-US" sz="2800" b="1" dirty="0" smtClean="0"/>
              <a:t>800-346-5606</a:t>
            </a:r>
          </a:p>
          <a:p>
            <a:pPr algn="ctr" eaLnBrk="1" hangingPunct="1">
              <a:buFontTx/>
              <a:buNone/>
            </a:pPr>
            <a:endParaRPr lang="en-US" sz="2800" b="1" dirty="0"/>
          </a:p>
          <a:p>
            <a:pPr algn="ctr">
              <a:buNone/>
            </a:pPr>
            <a:r>
              <a:rPr lang="en-US" sz="2400" b="1" dirty="0">
                <a:hlinkClick r:id="rId3"/>
              </a:rPr>
              <a:t>http://</a:t>
            </a:r>
            <a:r>
              <a:rPr lang="en-US" sz="2400" b="1" dirty="0" smtClean="0">
                <a:hlinkClick r:id="rId3"/>
              </a:rPr>
              <a:t>kydlgweb.ky.gov/FederalGrants/16_CDBG.cfm</a:t>
            </a:r>
            <a:r>
              <a:rPr lang="en-US" sz="2400" b="1" dirty="0" smtClean="0"/>
              <a:t> </a:t>
            </a:r>
            <a:endParaRPr lang="en-US" dirty="0"/>
          </a:p>
          <a:p>
            <a:pPr algn="ctr" eaLnBrk="1" hangingPunct="1">
              <a:buFontTx/>
              <a:buNone/>
            </a:pPr>
            <a:endParaRPr lang="en-US" dirty="0"/>
          </a:p>
        </p:txBody>
      </p:sp>
      <p:sp>
        <p:nvSpPr>
          <p:cNvPr id="3"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447501" cy="1219200"/>
          </a:xfrm>
        </p:spPr>
        <p:txBody>
          <a:bodyPr/>
          <a:lstStyle/>
          <a:p>
            <a:r>
              <a:rPr lang="en-US" sz="4800" dirty="0">
                <a:cs typeface="Aharoni" panose="02010803020104030203" pitchFamily="2" charset="-79"/>
              </a:rPr>
              <a:t>General Information</a:t>
            </a:r>
          </a:p>
        </p:txBody>
      </p:sp>
      <p:sp>
        <p:nvSpPr>
          <p:cNvPr id="3" name="Content Placeholder 2"/>
          <p:cNvSpPr>
            <a:spLocks noGrp="1"/>
          </p:cNvSpPr>
          <p:nvPr>
            <p:ph idx="1"/>
          </p:nvPr>
        </p:nvSpPr>
        <p:spPr>
          <a:xfrm>
            <a:off x="457200" y="1752600"/>
            <a:ext cx="7848600" cy="4267200"/>
          </a:xfrm>
        </p:spPr>
        <p:txBody>
          <a:bodyPr>
            <a:normAutofit fontScale="92500" lnSpcReduction="10000"/>
          </a:bodyPr>
          <a:lstStyle/>
          <a:p>
            <a:pPr>
              <a:spcAft>
                <a:spcPts val="450"/>
              </a:spcAft>
              <a:buNone/>
            </a:pPr>
            <a:r>
              <a:rPr lang="en-US" sz="3600" b="1" dirty="0" smtClean="0">
                <a:solidFill>
                  <a:srgbClr val="0070C0"/>
                </a:solidFill>
              </a:rPr>
              <a:t>Who Can Apply?</a:t>
            </a:r>
          </a:p>
          <a:p>
            <a:pPr lvl="1">
              <a:spcAft>
                <a:spcPts val="450"/>
              </a:spcAft>
            </a:pPr>
            <a:r>
              <a:rPr lang="en-US" sz="2800" b="1" dirty="0"/>
              <a:t>Units of Local Government – City And County</a:t>
            </a:r>
          </a:p>
          <a:p>
            <a:pPr lvl="1">
              <a:spcAft>
                <a:spcPts val="450"/>
              </a:spcAft>
            </a:pPr>
            <a:r>
              <a:rPr lang="en-US" sz="2800" b="1" dirty="0"/>
              <a:t>Non-Entitlement CDBG Jurisdiction</a:t>
            </a:r>
          </a:p>
          <a:p>
            <a:pPr>
              <a:spcAft>
                <a:spcPts val="450"/>
              </a:spcAft>
              <a:buNone/>
            </a:pPr>
            <a:endParaRPr lang="en-US" sz="3600" b="1" dirty="0" smtClean="0">
              <a:solidFill>
                <a:srgbClr val="0070C0"/>
              </a:solidFill>
            </a:endParaRPr>
          </a:p>
          <a:p>
            <a:pPr>
              <a:spcAft>
                <a:spcPts val="450"/>
              </a:spcAft>
              <a:buNone/>
            </a:pPr>
            <a:r>
              <a:rPr lang="en-US" sz="3600" b="1" dirty="0" smtClean="0">
                <a:solidFill>
                  <a:srgbClr val="0070C0"/>
                </a:solidFill>
              </a:rPr>
              <a:t>Who Cannot Apply?</a:t>
            </a:r>
          </a:p>
          <a:p>
            <a:pPr lvl="1">
              <a:spcAft>
                <a:spcPts val="450"/>
              </a:spcAft>
              <a:buFont typeface="Arial" panose="020B0604020202020204" pitchFamily="34" charset="0"/>
              <a:buChar char="•"/>
            </a:pPr>
            <a:r>
              <a:rPr lang="en-US" sz="2800" b="1" dirty="0" smtClean="0"/>
              <a:t>ADDs</a:t>
            </a:r>
          </a:p>
          <a:p>
            <a:pPr lvl="1">
              <a:spcAft>
                <a:spcPts val="450"/>
              </a:spcAft>
              <a:buFont typeface="Arial" panose="020B0604020202020204" pitchFamily="34" charset="0"/>
              <a:buChar char="•"/>
            </a:pPr>
            <a:r>
              <a:rPr lang="en-US" sz="2800" b="1" dirty="0" smtClean="0"/>
              <a:t>Individual Households</a:t>
            </a:r>
          </a:p>
          <a:p>
            <a:pPr lvl="1">
              <a:spcAft>
                <a:spcPts val="450"/>
              </a:spcAft>
              <a:buFont typeface="Arial" panose="020B0604020202020204" pitchFamily="34" charset="0"/>
              <a:buChar char="•"/>
            </a:pPr>
            <a:r>
              <a:rPr lang="en-US" sz="2800" b="1" dirty="0" smtClean="0"/>
              <a:t>Utility Providers*</a:t>
            </a:r>
          </a:p>
          <a:p>
            <a:pPr lvl="1">
              <a:spcAft>
                <a:spcPts val="450"/>
              </a:spcAft>
              <a:buFont typeface="Arial" panose="020B0604020202020204" pitchFamily="34" charset="0"/>
              <a:buChar char="•"/>
            </a:pPr>
            <a:r>
              <a:rPr lang="en-US" sz="2800" b="1" dirty="0" smtClean="0"/>
              <a:t>Local Non-Profit Community Service Providers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315344912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209501" cy="4114800"/>
          </a:xfrm>
        </p:spPr>
        <p:txBody>
          <a:bodyPr>
            <a:normAutofit/>
          </a:bodyPr>
          <a:lstStyle/>
          <a:p>
            <a:pPr marL="85725" indent="0">
              <a:buNone/>
            </a:pPr>
            <a:r>
              <a:rPr lang="en-US" sz="2400" b="1" dirty="0" smtClean="0">
                <a:solidFill>
                  <a:srgbClr val="0070C0"/>
                </a:solidFill>
                <a:cs typeface="Aharoni" panose="02010803020104030203" pitchFamily="2" charset="-79"/>
              </a:rPr>
              <a:t>Threshold Requirements</a:t>
            </a:r>
            <a:endParaRPr lang="en-US" sz="2400" b="1" dirty="0">
              <a:solidFill>
                <a:srgbClr val="0070C0"/>
              </a:solidFill>
              <a:cs typeface="Aharoni" panose="02010803020104030203" pitchFamily="2" charset="-79"/>
            </a:endParaRPr>
          </a:p>
          <a:p>
            <a:pPr>
              <a:buFont typeface="Arial" panose="020B0604020202020204" pitchFamily="34" charset="0"/>
              <a:buChar char="•"/>
            </a:pPr>
            <a:r>
              <a:rPr lang="en-US" sz="2800" dirty="0" smtClean="0">
                <a:cs typeface="Aharoni" panose="02010803020104030203" pitchFamily="2" charset="-79"/>
              </a:rPr>
              <a:t>City or County can have current open regular CDBG project.  </a:t>
            </a:r>
          </a:p>
          <a:p>
            <a:pPr>
              <a:buFont typeface="Arial" panose="020B0604020202020204" pitchFamily="34" charset="0"/>
              <a:buChar char="•"/>
            </a:pPr>
            <a:r>
              <a:rPr lang="en-US" sz="2800" dirty="0" smtClean="0">
                <a:cs typeface="Aharoni" panose="02010803020104030203" pitchFamily="2" charset="-79"/>
              </a:rPr>
              <a:t>Audits – All audits must be current and in good standing.</a:t>
            </a:r>
            <a:endParaRPr lang="en-US" sz="2800" dirty="0">
              <a:cs typeface="Aharoni" panose="02010803020104030203" pitchFamily="2" charset="-79"/>
            </a:endParaRPr>
          </a:p>
          <a:p>
            <a:pPr>
              <a:buFont typeface="Arial" panose="020B0604020202020204" pitchFamily="34" charset="0"/>
              <a:buChar char="•"/>
            </a:pPr>
            <a:r>
              <a:rPr lang="en-US" sz="2800" dirty="0">
                <a:cs typeface="Aharoni" panose="02010803020104030203" pitchFamily="2" charset="-79"/>
              </a:rPr>
              <a:t>Program Income </a:t>
            </a:r>
            <a:r>
              <a:rPr lang="en-US" sz="2800" dirty="0" smtClean="0">
                <a:cs typeface="Aharoni" panose="02010803020104030203" pitchFamily="2" charset="-79"/>
              </a:rPr>
              <a:t>– Will be reviewed upon submission of application.  </a:t>
            </a:r>
            <a:endParaRPr lang="en-US" sz="2400" dirty="0">
              <a:cs typeface="Aharoni" panose="02010803020104030203" pitchFamily="2" charset="-79"/>
            </a:endParaRPr>
          </a:p>
          <a:p>
            <a:pPr marL="85725" indent="0">
              <a:buNone/>
            </a:pPr>
            <a:endParaRPr lang="en-US" sz="2250" dirty="0"/>
          </a:p>
        </p:txBody>
      </p:sp>
      <p:sp>
        <p:nvSpPr>
          <p:cNvPr id="5" name="Title 1">
            <a:extLst>
              <a:ext uri="{FF2B5EF4-FFF2-40B4-BE49-F238E27FC236}">
                <a16:creationId xmlns:a16="http://schemas.microsoft.com/office/drawing/2014/main" id="{F3111310-1101-4029-A762-28EC795DEAA2}"/>
              </a:ext>
            </a:extLst>
          </p:cNvPr>
          <p:cNvSpPr txBox="1">
            <a:spLocks/>
          </p:cNvSpPr>
          <p:nvPr/>
        </p:nvSpPr>
        <p:spPr bwMode="auto">
          <a:xfrm>
            <a:off x="1371600" y="457200"/>
            <a:ext cx="6447501"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General </a:t>
            </a:r>
            <a:r>
              <a:rPr lang="en-US" sz="4800" kern="0" dirty="0" smtClean="0">
                <a:cs typeface="Aharoni" panose="02010803020104030203" pitchFamily="2" charset="-79"/>
              </a:rPr>
              <a:t>Information - Thresholds</a:t>
            </a:r>
            <a:endParaRPr lang="en-US" sz="4800" kern="0" dirty="0">
              <a:cs typeface="Aharoni" panose="02010803020104030203" pitchFamily="2" charset="-79"/>
            </a:endParaRP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50033028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0859"/>
            <a:ext cx="7924800" cy="4953000"/>
          </a:xfrm>
        </p:spPr>
        <p:txBody>
          <a:bodyPr>
            <a:noAutofit/>
          </a:bodyPr>
          <a:lstStyle/>
          <a:p>
            <a:pPr>
              <a:spcAft>
                <a:spcPts val="1350"/>
              </a:spcAft>
              <a:buNone/>
            </a:pPr>
            <a:r>
              <a:rPr lang="en-US" sz="2800" b="1" dirty="0" smtClean="0">
                <a:solidFill>
                  <a:srgbClr val="0070C0"/>
                </a:solidFill>
                <a:cs typeface="Aharoni" panose="02010803020104030203" pitchFamily="2" charset="-79"/>
              </a:rPr>
              <a:t>Specific CDBG-CV – Utility Assistance Program Threshold </a:t>
            </a:r>
            <a:endParaRPr lang="en-US" sz="2800" b="1" dirty="0">
              <a:solidFill>
                <a:srgbClr val="0070C0"/>
              </a:solidFill>
              <a:cs typeface="Aharoni" panose="02010803020104030203" pitchFamily="2" charset="-79"/>
            </a:endParaRPr>
          </a:p>
          <a:p>
            <a:pPr lvl="1">
              <a:spcAft>
                <a:spcPts val="900"/>
              </a:spcAft>
              <a:buFont typeface="Arial" panose="020B0604020202020204" pitchFamily="34" charset="0"/>
              <a:buChar char="•"/>
            </a:pPr>
            <a:r>
              <a:rPr lang="en-US" sz="2400" dirty="0" smtClean="0">
                <a:cs typeface="Aharoni" panose="02010803020104030203" pitchFamily="2" charset="-79"/>
              </a:rPr>
              <a:t>Only one (1) open CDBG-CV Utility Assistance grant at a time.</a:t>
            </a:r>
          </a:p>
          <a:p>
            <a:pPr lvl="1">
              <a:spcAft>
                <a:spcPts val="900"/>
              </a:spcAft>
              <a:buFont typeface="Arial" panose="020B0604020202020204" pitchFamily="34" charset="0"/>
              <a:buChar char="•"/>
            </a:pPr>
            <a:r>
              <a:rPr lang="en-US" sz="2400" dirty="0" smtClean="0">
                <a:cs typeface="Aharoni" panose="02010803020104030203" pitchFamily="2" charset="-79"/>
              </a:rPr>
              <a:t>No Multi-Jurisdictional Applications</a:t>
            </a:r>
          </a:p>
          <a:p>
            <a:pPr lvl="1">
              <a:spcAft>
                <a:spcPts val="900"/>
              </a:spcAft>
            </a:pPr>
            <a:r>
              <a:rPr lang="en-US" sz="2400" dirty="0">
                <a:cs typeface="Aharoni" panose="02010803020104030203" pitchFamily="2" charset="-79"/>
              </a:rPr>
              <a:t>Program income reports are current and approved (if applicable)</a:t>
            </a:r>
          </a:p>
          <a:p>
            <a:pPr marL="342900" lvl="1" indent="0">
              <a:buNone/>
            </a:pPr>
            <a:endParaRPr lang="en-US" sz="2400" dirty="0">
              <a:cs typeface="Aharoni" panose="02010803020104030203" pitchFamily="2" charset="-79"/>
            </a:endParaRPr>
          </a:p>
        </p:txBody>
      </p:sp>
      <p:sp>
        <p:nvSpPr>
          <p:cNvPr id="5" name="Title 1">
            <a:extLst>
              <a:ext uri="{FF2B5EF4-FFF2-40B4-BE49-F238E27FC236}">
                <a16:creationId xmlns:a16="http://schemas.microsoft.com/office/drawing/2014/main" id="{DF2AF85C-F993-4FB6-BE7C-1C45DAA2E36D}"/>
              </a:ext>
            </a:extLst>
          </p:cNvPr>
          <p:cNvSpPr txBox="1">
            <a:spLocks/>
          </p:cNvSpPr>
          <p:nvPr/>
        </p:nvSpPr>
        <p:spPr bwMode="auto">
          <a:xfrm>
            <a:off x="114300" y="489123"/>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kern="0" dirty="0">
                <a:cs typeface="Aharoni" panose="02010803020104030203" pitchFamily="2" charset="-79"/>
              </a:rPr>
              <a:t>General Information - Thresholds</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56124136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058150" cy="3829050"/>
          </a:xfrm>
        </p:spPr>
        <p:txBody>
          <a:bodyPr>
            <a:normAutofit/>
          </a:bodyPr>
          <a:lstStyle/>
          <a:p>
            <a:pPr marL="0" indent="0">
              <a:spcAft>
                <a:spcPts val="1350"/>
              </a:spcAft>
              <a:buNone/>
            </a:pPr>
            <a:r>
              <a:rPr lang="en-US" sz="2800" b="1" dirty="0">
                <a:solidFill>
                  <a:srgbClr val="0070C0"/>
                </a:solidFill>
                <a:cs typeface="Aharoni" panose="02010803020104030203" pitchFamily="2" charset="-79"/>
              </a:rPr>
              <a:t>DLG reserves the right to refuse any application or condition any grant award based on:</a:t>
            </a:r>
          </a:p>
          <a:p>
            <a:pPr lvl="1">
              <a:spcAft>
                <a:spcPts val="900"/>
              </a:spcAft>
              <a:buFont typeface="Arial" panose="020B0604020202020204" pitchFamily="34" charset="0"/>
              <a:buChar char="•"/>
            </a:pPr>
            <a:r>
              <a:rPr lang="en-US" sz="2400" dirty="0">
                <a:cs typeface="Aharoni" panose="02010803020104030203" pitchFamily="2" charset="-79"/>
              </a:rPr>
              <a:t>Past performance</a:t>
            </a:r>
          </a:p>
          <a:p>
            <a:pPr lvl="1">
              <a:spcAft>
                <a:spcPts val="900"/>
              </a:spcAft>
              <a:buFont typeface="Arial" panose="020B0604020202020204" pitchFamily="34" charset="0"/>
              <a:buChar char="•"/>
            </a:pPr>
            <a:r>
              <a:rPr lang="en-US" sz="2400" dirty="0">
                <a:cs typeface="Aharoni" panose="02010803020104030203" pitchFamily="2" charset="-79"/>
              </a:rPr>
              <a:t>Outstanding grant violations</a:t>
            </a:r>
          </a:p>
          <a:p>
            <a:pPr lvl="1">
              <a:spcAft>
                <a:spcPts val="900"/>
              </a:spcAft>
              <a:buFont typeface="Arial" panose="020B0604020202020204" pitchFamily="34" charset="0"/>
              <a:buChar char="•"/>
            </a:pPr>
            <a:r>
              <a:rPr lang="en-US" sz="2400" dirty="0">
                <a:cs typeface="Aharoni" panose="02010803020104030203" pitchFamily="2" charset="-79"/>
              </a:rPr>
              <a:t>Continuing capacity to carry-out fundable activities in a timely manner</a:t>
            </a:r>
          </a:p>
        </p:txBody>
      </p:sp>
      <p:sp>
        <p:nvSpPr>
          <p:cNvPr id="7" name="Title 1">
            <a:extLst>
              <a:ext uri="{FF2B5EF4-FFF2-40B4-BE49-F238E27FC236}">
                <a16:creationId xmlns:a16="http://schemas.microsoft.com/office/drawing/2014/main" id="{6B05232B-76E5-41C3-BD21-497C8C8AE531}"/>
              </a:ext>
            </a:extLst>
          </p:cNvPr>
          <p:cNvSpPr txBox="1">
            <a:spLocks/>
          </p:cNvSpPr>
          <p:nvPr/>
        </p:nvSpPr>
        <p:spPr bwMode="auto">
          <a:xfrm>
            <a:off x="228600" y="351528"/>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kern="0" dirty="0">
                <a:cs typeface="Aharoni" panose="02010803020104030203" pitchFamily="2" charset="-79"/>
              </a:rPr>
              <a:t>General Information - Thresholds</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3013779290"/>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058150" cy="3657600"/>
          </a:xfrm>
        </p:spPr>
        <p:txBody>
          <a:bodyPr>
            <a:noAutofit/>
          </a:bodyPr>
          <a:lstStyle/>
          <a:p>
            <a:pPr>
              <a:spcAft>
                <a:spcPts val="1350"/>
              </a:spcAft>
              <a:buNone/>
            </a:pPr>
            <a:r>
              <a:rPr lang="en-US" sz="3600" b="1" dirty="0" smtClean="0">
                <a:solidFill>
                  <a:srgbClr val="0070C0"/>
                </a:solidFill>
                <a:cs typeface="Aharoni" panose="02010803020104030203" pitchFamily="2" charset="-79"/>
              </a:rPr>
              <a:t>CDBG-CV Funds Available (Estimate)</a:t>
            </a:r>
            <a:endParaRPr lang="en-US" sz="3600" b="1" dirty="0">
              <a:solidFill>
                <a:srgbClr val="0070C0"/>
              </a:solidFill>
              <a:cs typeface="Aharoni" panose="02010803020104030203" pitchFamily="2" charset="-79"/>
            </a:endParaRPr>
          </a:p>
          <a:p>
            <a:pPr marL="342900" lvl="1" indent="0">
              <a:spcAft>
                <a:spcPts val="900"/>
              </a:spcAft>
              <a:buNone/>
              <a:tabLst>
                <a:tab pos="5829300" algn="r"/>
              </a:tabLst>
            </a:pPr>
            <a:r>
              <a:rPr lang="en-US" sz="3600" dirty="0">
                <a:cs typeface="Aharoni" panose="02010803020104030203" pitchFamily="2" charset="-79"/>
              </a:rPr>
              <a:t>KY </a:t>
            </a:r>
            <a:r>
              <a:rPr lang="en-US" sz="3600" dirty="0" smtClean="0">
                <a:cs typeface="Aharoni" panose="02010803020104030203" pitchFamily="2" charset="-79"/>
              </a:rPr>
              <a:t>Allocation $</a:t>
            </a:r>
          </a:p>
          <a:p>
            <a:pPr marL="342900" lvl="1" indent="0">
              <a:spcAft>
                <a:spcPts val="900"/>
              </a:spcAft>
              <a:buNone/>
              <a:tabLst>
                <a:tab pos="5829300" algn="r"/>
              </a:tabLst>
            </a:pPr>
            <a:r>
              <a:rPr lang="en-US" sz="3600" u="sng" dirty="0" smtClean="0">
                <a:cs typeface="Aharoni" panose="02010803020104030203" pitchFamily="2" charset="-79"/>
              </a:rPr>
              <a:t>Less: Admin Costs $</a:t>
            </a:r>
          </a:p>
          <a:p>
            <a:pPr marL="342900" lvl="1" indent="0">
              <a:spcAft>
                <a:spcPts val="900"/>
              </a:spcAft>
              <a:buNone/>
              <a:tabLst>
                <a:tab pos="5829300" algn="r"/>
              </a:tabLst>
            </a:pPr>
            <a:r>
              <a:rPr lang="en-US" sz="3600" dirty="0" smtClean="0">
                <a:cs typeface="Aharoni" panose="02010803020104030203" pitchFamily="2" charset="-79"/>
              </a:rPr>
              <a:t>Total </a:t>
            </a:r>
            <a:r>
              <a:rPr lang="en-US" sz="3600" dirty="0">
                <a:cs typeface="Aharoni" panose="02010803020104030203" pitchFamily="2" charset="-79"/>
              </a:rPr>
              <a:t>Amount for Distribution	</a:t>
            </a:r>
          </a:p>
          <a:p>
            <a:pPr marL="342900" lvl="1" indent="0">
              <a:spcAft>
                <a:spcPts val="900"/>
              </a:spcAft>
              <a:buNone/>
              <a:tabLst>
                <a:tab pos="5829300" algn="r"/>
              </a:tabLst>
            </a:pPr>
            <a:r>
              <a:rPr lang="en-US" sz="4000" dirty="0">
                <a:solidFill>
                  <a:srgbClr val="0070C0"/>
                </a:solidFill>
                <a:cs typeface="Aharoni" panose="02010803020104030203" pitchFamily="2" charset="-79"/>
              </a:rPr>
              <a:t>                     </a:t>
            </a:r>
            <a:r>
              <a:rPr lang="en-US" sz="4000" b="1" dirty="0" smtClean="0">
                <a:solidFill>
                  <a:srgbClr val="0070C0"/>
                </a:solidFill>
                <a:cs typeface="Aharoni" panose="02010803020104030203" pitchFamily="2" charset="-79"/>
              </a:rPr>
              <a:t>$</a:t>
            </a:r>
            <a:endParaRPr lang="en-US" sz="4000" b="1" dirty="0">
              <a:solidFill>
                <a:srgbClr val="0070C0"/>
              </a:solidFill>
              <a:cs typeface="Aharoni" panose="02010803020104030203" pitchFamily="2" charset="-79"/>
            </a:endParaRPr>
          </a:p>
        </p:txBody>
      </p:sp>
      <p:sp>
        <p:nvSpPr>
          <p:cNvPr id="7" name="Title 1">
            <a:extLst>
              <a:ext uri="{FF2B5EF4-FFF2-40B4-BE49-F238E27FC236}">
                <a16:creationId xmlns:a16="http://schemas.microsoft.com/office/drawing/2014/main" id="{EC839D7C-6594-4B62-8FF3-2641C7FCC417}"/>
              </a:ext>
            </a:extLst>
          </p:cNvPr>
          <p:cNvSpPr txBox="1">
            <a:spLocks/>
          </p:cNvSpPr>
          <p:nvPr/>
        </p:nvSpPr>
        <p:spPr bwMode="auto">
          <a:xfrm>
            <a:off x="304800" y="475268"/>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General Information </a:t>
            </a:r>
          </a:p>
        </p:txBody>
      </p:sp>
      <p:sp>
        <p:nvSpPr>
          <p:cNvPr id="4" name="Footer Placeholder 5"/>
          <p:cNvSpPr txBox="1">
            <a:spLocks/>
          </p:cNvSpPr>
          <p:nvPr/>
        </p:nvSpPr>
        <p:spPr>
          <a:xfrm>
            <a:off x="2926307" y="110143"/>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4181070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42E1105-76EB-4B88-96CE-AFAF71F223FC}"/>
              </a:ext>
            </a:extLst>
          </p:cNvPr>
          <p:cNvSpPr txBox="1">
            <a:spLocks/>
          </p:cNvSpPr>
          <p:nvPr/>
        </p:nvSpPr>
        <p:spPr bwMode="auto">
          <a:xfrm>
            <a:off x="266699" y="504821"/>
            <a:ext cx="8610599"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General Information </a:t>
            </a:r>
          </a:p>
        </p:txBody>
      </p:sp>
      <p:graphicFrame>
        <p:nvGraphicFramePr>
          <p:cNvPr id="8" name="Table 7">
            <a:extLst>
              <a:ext uri="{FF2B5EF4-FFF2-40B4-BE49-F238E27FC236}">
                <a16:creationId xmlns:a16="http://schemas.microsoft.com/office/drawing/2014/main" id="{BB9D9D97-EA9F-4FEE-BB9F-90ED47D74ECC}"/>
              </a:ext>
            </a:extLst>
          </p:cNvPr>
          <p:cNvGraphicFramePr>
            <a:graphicFrameLocks noGrp="1"/>
          </p:cNvGraphicFramePr>
          <p:nvPr>
            <p:extLst>
              <p:ext uri="{D42A27DB-BD31-4B8C-83A1-F6EECF244321}">
                <p14:modId xmlns:p14="http://schemas.microsoft.com/office/powerpoint/2010/main" val="3434115584"/>
              </p:ext>
            </p:extLst>
          </p:nvPr>
        </p:nvGraphicFramePr>
        <p:xfrm>
          <a:off x="0" y="1676399"/>
          <a:ext cx="9144000" cy="5181599"/>
        </p:xfrm>
        <a:graphic>
          <a:graphicData uri="http://schemas.openxmlformats.org/drawingml/2006/table">
            <a:tbl>
              <a:tblPr firstRow="1" bandRow="1">
                <a:tableStyleId>{5DA37D80-6434-44D0-A028-1B22A696006F}</a:tableStyleId>
              </a:tblPr>
              <a:tblGrid>
                <a:gridCol w="4572000">
                  <a:extLst>
                    <a:ext uri="{9D8B030D-6E8A-4147-A177-3AD203B41FA5}">
                      <a16:colId xmlns:a16="http://schemas.microsoft.com/office/drawing/2014/main" val="2744290166"/>
                    </a:ext>
                  </a:extLst>
                </a:gridCol>
                <a:gridCol w="4572000">
                  <a:extLst>
                    <a:ext uri="{9D8B030D-6E8A-4147-A177-3AD203B41FA5}">
                      <a16:colId xmlns:a16="http://schemas.microsoft.com/office/drawing/2014/main" val="2356852881"/>
                    </a:ext>
                  </a:extLst>
                </a:gridCol>
              </a:tblGrid>
              <a:tr h="676967">
                <a:tc gridSpan="2">
                  <a:txBody>
                    <a:bodyPr/>
                    <a:lstStyle/>
                    <a:p>
                      <a:r>
                        <a:rPr lang="en-US" sz="3200" dirty="0" smtClean="0"/>
                        <a:t>CDBG-CV </a:t>
                      </a:r>
                      <a:r>
                        <a:rPr lang="en-US" sz="3200" dirty="0"/>
                        <a:t>Split of Funds </a:t>
                      </a:r>
                    </a:p>
                  </a:txBody>
                  <a:tcPr anchor="ctr"/>
                </a:tc>
                <a:tc hMerge="1">
                  <a:txBody>
                    <a:bodyPr/>
                    <a:lstStyle/>
                    <a:p>
                      <a:pPr algn="ctr"/>
                      <a:endParaRPr lang="en-US"/>
                    </a:p>
                  </a:txBody>
                  <a:tcPr anchor="ctr"/>
                </a:tc>
                <a:extLst>
                  <a:ext uri="{0D108BD9-81ED-4DB2-BD59-A6C34878D82A}">
                    <a16:rowId xmlns:a16="http://schemas.microsoft.com/office/drawing/2014/main" val="3654182399"/>
                  </a:ext>
                </a:extLst>
              </a:tr>
              <a:tr h="750772">
                <a:tc>
                  <a:txBody>
                    <a:bodyPr/>
                    <a:lstStyle/>
                    <a:p>
                      <a:r>
                        <a:rPr lang="en-US" sz="2800" dirty="0" smtClean="0"/>
                        <a:t>CDBG-CV1</a:t>
                      </a:r>
                      <a:endParaRPr lang="en-US" sz="2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smtClean="0"/>
                        <a:t>$15,568,714</a:t>
                      </a:r>
                      <a:endParaRPr lang="en-US" sz="2800" dirty="0">
                        <a:cs typeface="Aharoni" panose="02010803020104030203" pitchFamily="2" charset="-79"/>
                      </a:endParaRPr>
                    </a:p>
                  </a:txBody>
                  <a:tcPr anchor="ctr"/>
                </a:tc>
                <a:extLst>
                  <a:ext uri="{0D108BD9-81ED-4DB2-BD59-A6C34878D82A}">
                    <a16:rowId xmlns:a16="http://schemas.microsoft.com/office/drawing/2014/main" val="2303458091"/>
                  </a:ext>
                </a:extLst>
              </a:tr>
              <a:tr h="750772">
                <a:tc>
                  <a:txBody>
                    <a:bodyPr/>
                    <a:lstStyle/>
                    <a:p>
                      <a:r>
                        <a:rPr lang="en-US" sz="2800" dirty="0" smtClean="0"/>
                        <a:t>CDBG-CV2</a:t>
                      </a:r>
                      <a:endParaRPr lang="en-US" sz="2800" dirty="0"/>
                    </a:p>
                  </a:txBody>
                  <a:tcPr anchor="ctr"/>
                </a:tc>
                <a:tc>
                  <a:txBody>
                    <a:bodyPr/>
                    <a:lstStyle/>
                    <a:p>
                      <a:pPr algn="ctr"/>
                      <a:r>
                        <a:rPr lang="en-US" sz="2800" dirty="0" smtClean="0"/>
                        <a:t>$16,983,620</a:t>
                      </a:r>
                      <a:endParaRPr lang="en-US" sz="2800" dirty="0"/>
                    </a:p>
                  </a:txBody>
                  <a:tcPr anchor="ctr"/>
                </a:tc>
                <a:extLst>
                  <a:ext uri="{0D108BD9-81ED-4DB2-BD59-A6C34878D82A}">
                    <a16:rowId xmlns:a16="http://schemas.microsoft.com/office/drawing/2014/main" val="4076707844"/>
                  </a:ext>
                </a:extLst>
              </a:tr>
              <a:tr h="750772">
                <a:tc>
                  <a:txBody>
                    <a:bodyPr/>
                    <a:lstStyle/>
                    <a:p>
                      <a:r>
                        <a:rPr lang="en-US" sz="2800" dirty="0" smtClean="0"/>
                        <a:t>CDBG-CV3</a:t>
                      </a:r>
                      <a:endParaRPr lang="en-US" sz="2800" dirty="0"/>
                    </a:p>
                  </a:txBody>
                  <a:tcPr anchor="ctr"/>
                </a:tc>
                <a:tc>
                  <a:txBody>
                    <a:bodyPr/>
                    <a:lstStyle/>
                    <a:p>
                      <a:pPr algn="ctr"/>
                      <a:r>
                        <a:rPr lang="en-US" sz="2800" dirty="0" smtClean="0"/>
                        <a:t>$8,484,428</a:t>
                      </a:r>
                      <a:endParaRPr lang="en-US" sz="2800" dirty="0"/>
                    </a:p>
                  </a:txBody>
                  <a:tcPr anchor="ctr"/>
                </a:tc>
                <a:extLst>
                  <a:ext uri="{0D108BD9-81ED-4DB2-BD59-A6C34878D82A}">
                    <a16:rowId xmlns:a16="http://schemas.microsoft.com/office/drawing/2014/main" val="2662951749"/>
                  </a:ext>
                </a:extLst>
              </a:tr>
              <a:tr h="750772">
                <a:tc>
                  <a:txBody>
                    <a:bodyPr/>
                    <a:lstStyle/>
                    <a:p>
                      <a:r>
                        <a:rPr lang="en-US" sz="2800" dirty="0" smtClean="0"/>
                        <a:t>Subtotal</a:t>
                      </a:r>
                      <a:endParaRPr lang="en-US" sz="2800" dirty="0"/>
                    </a:p>
                  </a:txBody>
                  <a:tcPr anchor="ctr"/>
                </a:tc>
                <a:tc>
                  <a:txBody>
                    <a:bodyPr/>
                    <a:lstStyle/>
                    <a:p>
                      <a:pPr algn="ctr"/>
                      <a:r>
                        <a:rPr lang="en-US" sz="2800" dirty="0" smtClean="0"/>
                        <a:t>$41,036,762</a:t>
                      </a:r>
                      <a:endParaRPr lang="en-US" sz="2800" dirty="0"/>
                    </a:p>
                  </a:txBody>
                  <a:tcPr anchor="ctr"/>
                </a:tc>
                <a:extLst>
                  <a:ext uri="{0D108BD9-81ED-4DB2-BD59-A6C34878D82A}">
                    <a16:rowId xmlns:a16="http://schemas.microsoft.com/office/drawing/2014/main" val="2046186941"/>
                  </a:ext>
                </a:extLst>
              </a:tr>
              <a:tr h="750772">
                <a:tc>
                  <a:txBody>
                    <a:bodyPr/>
                    <a:lstStyle/>
                    <a:p>
                      <a:r>
                        <a:rPr lang="en-US" sz="2800" dirty="0" smtClean="0"/>
                        <a:t>DLG</a:t>
                      </a:r>
                      <a:r>
                        <a:rPr lang="en-US" sz="2800" baseline="0" dirty="0" smtClean="0"/>
                        <a:t> Admin</a:t>
                      </a:r>
                      <a:endParaRPr lang="en-US" sz="2800" dirty="0"/>
                    </a:p>
                  </a:txBody>
                  <a:tcPr anchor="ctr"/>
                </a:tc>
                <a:tc>
                  <a:txBody>
                    <a:bodyPr/>
                    <a:lstStyle/>
                    <a:p>
                      <a:pPr algn="ctr"/>
                      <a:r>
                        <a:rPr lang="en-US" sz="2800" dirty="0" smtClean="0"/>
                        <a:t>($2,051,838)</a:t>
                      </a:r>
                      <a:endParaRPr lang="en-US" sz="2800" dirty="0"/>
                    </a:p>
                  </a:txBody>
                  <a:tcPr anchor="ctr"/>
                </a:tc>
                <a:extLst>
                  <a:ext uri="{0D108BD9-81ED-4DB2-BD59-A6C34878D82A}">
                    <a16:rowId xmlns:a16="http://schemas.microsoft.com/office/drawing/2014/main" val="438183885"/>
                  </a:ext>
                </a:extLst>
              </a:tr>
              <a:tr h="750772">
                <a:tc>
                  <a:txBody>
                    <a:bodyPr/>
                    <a:lstStyle/>
                    <a:p>
                      <a:r>
                        <a:rPr lang="en-US" sz="2800" dirty="0" smtClean="0"/>
                        <a:t>Total Available </a:t>
                      </a:r>
                      <a:endParaRPr lang="en-US" sz="2800" dirty="0"/>
                    </a:p>
                  </a:txBody>
                  <a:tcPr anchor="ctr"/>
                </a:tc>
                <a:tc>
                  <a:txBody>
                    <a:bodyPr/>
                    <a:lstStyle/>
                    <a:p>
                      <a:pPr algn="ctr"/>
                      <a:r>
                        <a:rPr lang="en-US" sz="2800" dirty="0" smtClean="0"/>
                        <a:t>$38,984,924</a:t>
                      </a:r>
                      <a:endParaRPr lang="en-US" sz="2800" dirty="0"/>
                    </a:p>
                  </a:txBody>
                  <a:tcPr anchor="ctr"/>
                </a:tc>
                <a:extLst>
                  <a:ext uri="{0D108BD9-81ED-4DB2-BD59-A6C34878D82A}">
                    <a16:rowId xmlns:a16="http://schemas.microsoft.com/office/drawing/2014/main" val="1601898672"/>
                  </a:ext>
                </a:extLst>
              </a:tr>
            </a:tbl>
          </a:graphicData>
        </a:graphic>
      </p:graphicFrame>
      <p:sp>
        <p:nvSpPr>
          <p:cNvPr id="4" name="Footer Placeholder 5"/>
          <p:cNvSpPr txBox="1">
            <a:spLocks/>
          </p:cNvSpPr>
          <p:nvPr/>
        </p:nvSpPr>
        <p:spPr>
          <a:xfrm>
            <a:off x="3028949" y="203775"/>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158642635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3" y="1828800"/>
            <a:ext cx="8210551" cy="4419600"/>
          </a:xfrm>
        </p:spPr>
        <p:txBody>
          <a:bodyPr>
            <a:normAutofit fontScale="92500" lnSpcReduction="20000"/>
          </a:bodyPr>
          <a:lstStyle/>
          <a:p>
            <a:pPr algn="ctr">
              <a:buNone/>
            </a:pPr>
            <a:r>
              <a:rPr lang="en-US" sz="4600" b="1" u="sng" dirty="0">
                <a:solidFill>
                  <a:srgbClr val="0070C0"/>
                </a:solidFill>
              </a:rPr>
              <a:t>Submission of Applications</a:t>
            </a:r>
          </a:p>
          <a:p>
            <a:pPr algn="ctr">
              <a:buNone/>
            </a:pPr>
            <a:endParaRPr lang="en-US" sz="4600" b="1" dirty="0"/>
          </a:p>
          <a:p>
            <a:pPr algn="ctr">
              <a:buNone/>
            </a:pPr>
            <a:r>
              <a:rPr lang="en-US" sz="4600" b="1" dirty="0"/>
              <a:t>Department for Local Government</a:t>
            </a:r>
          </a:p>
          <a:p>
            <a:pPr algn="ctr">
              <a:buNone/>
            </a:pPr>
            <a:r>
              <a:rPr lang="en-US" sz="4600" b="1" dirty="0"/>
              <a:t>Office of Federal Grants</a:t>
            </a:r>
          </a:p>
          <a:p>
            <a:pPr algn="ctr">
              <a:buNone/>
            </a:pPr>
            <a:r>
              <a:rPr lang="en-US" sz="4600" b="1" dirty="0" smtClean="0"/>
              <a:t>100 Airport Rd.</a:t>
            </a:r>
          </a:p>
          <a:p>
            <a:pPr algn="ctr">
              <a:buNone/>
            </a:pPr>
            <a:r>
              <a:rPr lang="en-US" sz="4600" b="1" dirty="0" smtClean="0"/>
              <a:t>3</a:t>
            </a:r>
            <a:r>
              <a:rPr lang="en-US" sz="4600" b="1" baseline="30000" dirty="0" smtClean="0"/>
              <a:t>rd</a:t>
            </a:r>
            <a:r>
              <a:rPr lang="en-US" sz="4600" b="1" dirty="0" smtClean="0"/>
              <a:t> Floor</a:t>
            </a:r>
          </a:p>
          <a:p>
            <a:pPr algn="ctr">
              <a:buNone/>
            </a:pPr>
            <a:r>
              <a:rPr lang="en-US" sz="4600" b="1" dirty="0" smtClean="0"/>
              <a:t>Frankfort, KY 40601</a:t>
            </a:r>
            <a:endParaRPr lang="en-US" sz="4600" b="1" dirty="0"/>
          </a:p>
          <a:p>
            <a:pPr algn="ctr">
              <a:buNone/>
            </a:pPr>
            <a:endParaRPr lang="en-US" sz="1200" dirty="0" smtClean="0">
              <a:latin typeface="Arial Black" panose="020B0A04020102020204" pitchFamily="34" charset="0"/>
            </a:endParaRPr>
          </a:p>
          <a:p>
            <a:pPr algn="ctr">
              <a:buNone/>
            </a:pPr>
            <a:r>
              <a:rPr lang="en-US" sz="1700" dirty="0" smtClean="0">
                <a:solidFill>
                  <a:srgbClr val="FF0000"/>
                </a:solidFill>
                <a:latin typeface="Arial Black" panose="020B0A04020102020204" pitchFamily="34" charset="0"/>
              </a:rPr>
              <a:t>*NO ELECTRONIC SUBMISSIONS WILL BE ACCEPTED</a:t>
            </a:r>
            <a:endParaRPr lang="en-US" sz="1700" dirty="0">
              <a:solidFill>
                <a:srgbClr val="FF0000"/>
              </a:solidFill>
              <a:latin typeface="Arial Black" panose="020B0A04020102020204" pitchFamily="34" charset="0"/>
            </a:endParaRPr>
          </a:p>
        </p:txBody>
      </p:sp>
      <p:sp>
        <p:nvSpPr>
          <p:cNvPr id="7" name="Title 1">
            <a:extLst>
              <a:ext uri="{FF2B5EF4-FFF2-40B4-BE49-F238E27FC236}">
                <a16:creationId xmlns:a16="http://schemas.microsoft.com/office/drawing/2014/main" id="{7E59AC03-45B8-4400-A9A7-7EA0AB6AA824}"/>
              </a:ext>
            </a:extLst>
          </p:cNvPr>
          <p:cNvSpPr txBox="1">
            <a:spLocks/>
          </p:cNvSpPr>
          <p:nvPr/>
        </p:nvSpPr>
        <p:spPr bwMode="auto">
          <a:xfrm>
            <a:off x="1381123" y="609600"/>
            <a:ext cx="6457950" cy="6786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a:lstStyle>
          <a:p>
            <a:r>
              <a:rPr lang="en-US" sz="4800" kern="0" dirty="0">
                <a:cs typeface="Aharoni" panose="02010803020104030203" pitchFamily="2" charset="-79"/>
              </a:rPr>
              <a:t>General Information </a:t>
            </a:r>
          </a:p>
        </p:txBody>
      </p:sp>
      <p:sp>
        <p:nvSpPr>
          <p:cNvPr id="4" name="Footer Placeholder 5"/>
          <p:cNvSpPr txBox="1">
            <a:spLocks/>
          </p:cNvSpPr>
          <p:nvPr/>
        </p:nvSpPr>
        <p:spPr>
          <a:xfrm>
            <a:off x="3067048" y="100654"/>
            <a:ext cx="30861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smtClean="0">
                <a:solidFill>
                  <a:srgbClr val="FF0000"/>
                </a:solidFill>
              </a:rPr>
              <a:t>FOR INFORMATIONAL PURPOSES ONLY</a:t>
            </a:r>
            <a:endParaRPr lang="en-US" sz="1400" b="1" dirty="0">
              <a:solidFill>
                <a:srgbClr val="FF0000"/>
              </a:solidFill>
            </a:endParaRPr>
          </a:p>
        </p:txBody>
      </p:sp>
    </p:spTree>
    <p:extLst>
      <p:ext uri="{BB962C8B-B14F-4D97-AF65-F5344CB8AC3E}">
        <p14:creationId xmlns:p14="http://schemas.microsoft.com/office/powerpoint/2010/main" val="254455527"/>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LG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LG Presentation [Read-Only]" id="{AC2C77E1-2945-4492-A54E-2F8363B432B9}" vid="{747FCB54-CAEA-4D4D-8835-ABFA942FE0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DLG Presentation</Template>
  <TotalTime>36634</TotalTime>
  <Words>1792</Words>
  <Application>Microsoft Office PowerPoint</Application>
  <PresentationFormat>On-screen Show (4:3)</PresentationFormat>
  <Paragraphs>297</Paragraphs>
  <Slides>29</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Aharoni</vt:lpstr>
      <vt:lpstr>Arial</vt:lpstr>
      <vt:lpstr>Arial Black</vt:lpstr>
      <vt:lpstr>Arial Narrow</vt:lpstr>
      <vt:lpstr>Calibri</vt:lpstr>
      <vt:lpstr>Calibri Light</vt:lpstr>
      <vt:lpstr>Elephant</vt:lpstr>
      <vt:lpstr>Segoe UI Black</vt:lpstr>
      <vt:lpstr>Segoe UI Semibold</vt:lpstr>
      <vt:lpstr>Times New Roman</vt:lpstr>
      <vt:lpstr>DLG Presentation</vt:lpstr>
      <vt:lpstr>Community Development Block Grant  Coronavirus Response (CDBG-CV) – Utility Assistance Program Guidelines Training  </vt:lpstr>
      <vt:lpstr>General Information for  Applicants</vt:lpstr>
      <vt:lpstr>General Information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Kentucky State  eClearinghouse</vt:lpstr>
      <vt:lpstr>eClearinghouse</vt:lpstr>
      <vt:lpstr>PowerPoint Presentation</vt:lpstr>
      <vt:lpstr>PowerPoint Presentation</vt:lpstr>
      <vt:lpstr>PowerPoint Presentation</vt:lpstr>
      <vt:lpstr>Utility Assistance Program</vt:lpstr>
      <vt:lpstr>Utility Assistance Program Guidelines</vt:lpstr>
      <vt:lpstr>Utility Assistance Program Guidelines</vt:lpstr>
      <vt:lpstr>Utility Assistance Program Guidelines</vt:lpstr>
      <vt:lpstr>Utility Assistance Program Guidelines</vt:lpstr>
      <vt:lpstr>Utility Assistance Program Guidelines</vt:lpstr>
      <vt:lpstr>Utility Assistance Program Guidelines</vt:lpstr>
      <vt:lpstr>Utility Assistance Program Guidelines</vt:lpstr>
      <vt:lpstr>Utility Assistance Program Guidelines</vt:lpstr>
      <vt:lpstr>CDBG-CV Utility Assistance Program Roles</vt:lpstr>
      <vt:lpstr>CDBG-CV Utility Assistance</vt:lpstr>
      <vt:lpstr>CDBG-CV Utility Assistance</vt:lpstr>
      <vt:lpstr>PowerPoint Presentation</vt:lpstr>
    </vt:vector>
  </TitlesOfParts>
  <Company>New West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Transportation</dc:title>
  <dc:creator>dodonnell</dc:creator>
  <cp:lastModifiedBy>Armstrong, Megan (DLG)</cp:lastModifiedBy>
  <cp:revision>2207</cp:revision>
  <cp:lastPrinted>2019-02-04T16:41:21Z</cp:lastPrinted>
  <dcterms:created xsi:type="dcterms:W3CDTF">2004-12-15T23:10:27Z</dcterms:created>
  <dcterms:modified xsi:type="dcterms:W3CDTF">2021-01-26T21:33:07Z</dcterms:modified>
</cp:coreProperties>
</file>